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7" r:id="rId2"/>
    <p:sldId id="309" r:id="rId3"/>
    <p:sldId id="295" r:id="rId4"/>
    <p:sldId id="296" r:id="rId5"/>
    <p:sldId id="297" r:id="rId6"/>
    <p:sldId id="299" r:id="rId7"/>
    <p:sldId id="298" r:id="rId8"/>
    <p:sldId id="290" r:id="rId9"/>
    <p:sldId id="291" r:id="rId10"/>
    <p:sldId id="292" r:id="rId11"/>
    <p:sldId id="293" r:id="rId12"/>
    <p:sldId id="308" r:id="rId13"/>
    <p:sldId id="283" r:id="rId14"/>
    <p:sldId id="284" r:id="rId15"/>
    <p:sldId id="285" r:id="rId16"/>
    <p:sldId id="286" r:id="rId17"/>
    <p:sldId id="310" r:id="rId18"/>
    <p:sldId id="311" r:id="rId19"/>
    <p:sldId id="315" r:id="rId20"/>
    <p:sldId id="316" r:id="rId21"/>
    <p:sldId id="312" r:id="rId22"/>
    <p:sldId id="313" r:id="rId23"/>
    <p:sldId id="314" r:id="rId24"/>
    <p:sldId id="30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Warren-Rodriguez" initials="AWR" lastIdx="0" clrIdx="0">
    <p:extLst>
      <p:ext uri="{19B8F6BF-5375-455C-9EA6-DF929625EA0E}">
        <p15:presenceInfo xmlns:p15="http://schemas.microsoft.com/office/powerpoint/2012/main" userId="Alex Warren-Rodrigu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17" autoAdjust="0"/>
  </p:normalViewPr>
  <p:slideViewPr>
    <p:cSldViewPr snapToGrid="0">
      <p:cViewPr varScale="1">
        <p:scale>
          <a:sx n="81" d="100"/>
          <a:sy n="81" d="100"/>
        </p:scale>
        <p:origin x="822" y="90"/>
      </p:cViewPr>
      <p:guideLst/>
    </p:cSldViewPr>
  </p:slideViewPr>
  <p:notesTextViewPr>
    <p:cViewPr>
      <p:scale>
        <a:sx n="1" d="1"/>
        <a:sy n="1" d="1"/>
      </p:scale>
      <p:origin x="0" y="0"/>
    </p:cViewPr>
  </p:notesTextViewPr>
  <p:notesViewPr>
    <p:cSldViewPr snapToGrid="0">
      <p:cViewPr>
        <p:scale>
          <a:sx n="100" d="100"/>
          <a:sy n="100" d="100"/>
        </p:scale>
        <p:origin x="2460" y="-18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exander.freese\Documents\IMS%20CEB%20data%20analysis\Emerging%20Issues%20section%20-%20analysis%20of%20SDG%20support%20request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exander.freese\Documents\IMS%20CEB%20data%20analysis\Emerging%20Issues%20section%20-%20analysis%20of%20SDG%20support%20request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exander.freese\Documents\IMS%20CEB%20data%20analysis\Emerging%20Issues%20section%20-%20analysis%20of%20SDG%20support%20requested.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exander.freese\AppData\Roaming\Microsoft\Excel\Copy%20of%20CP3%20-%20Common%20Country%20Programming%20Profile%20-%202016%20-%20Export%2029%20April%20(version%202).xlsb"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exander.freese\Documents\IMS%20CEB%20data%20analysis\Emerging%20Issues%20section%20-%20analysis%20of%20SDG%20support%20request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q.undpad.undp.org\dgo$\data\shared\dgoshare\F4P%20Mapping\4%20Data%20and%20Analytics\Data%20Analyt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b="1" dirty="0"/>
              <a:t>Has your government requested support on their national response to the SDGs? </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94263891013484"/>
          <c:y val="0.19566648435683384"/>
          <c:w val="0.85433445808970621"/>
          <c:h val="0.57211620232243077"/>
        </c:manualLayout>
      </c:layout>
      <c:barChart>
        <c:barDir val="col"/>
        <c:grouping val="clustered"/>
        <c:varyColors val="0"/>
        <c:ser>
          <c:idx val="0"/>
          <c:order val="0"/>
          <c:spPr>
            <a:solidFill>
              <a:schemeClr val="accent1"/>
            </a:solidFill>
            <a:ln>
              <a:noFill/>
            </a:ln>
            <a:effectLst/>
          </c:spPr>
          <c:invertIfNegative val="0"/>
          <c:dLbls>
            <c:dLbl>
              <c:idx val="1"/>
              <c:layout/>
              <c:tx>
                <c:rich>
                  <a:bodyPr/>
                  <a:lstStyle/>
                  <a:p>
                    <a:r>
                      <a:rPr lang="en-US" dirty="0" smtClean="0"/>
                      <a:t>75%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6447320728538284E-17"/>
                  <c:y val="1.9409992980525571E-2"/>
                </c:manualLayout>
              </c:layout>
              <c:tx>
                <c:rich>
                  <a:bodyPr/>
                  <a:lstStyle/>
                  <a:p>
                    <a:r>
                      <a:rPr lang="en-US" dirty="0" smtClean="0"/>
                      <a:t>95%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manualLayout>
                      <c:w val="7.9890128332127885E-2"/>
                      <c:h val="7.0791017256116931E-2"/>
                    </c:manualLayout>
                  </c15:layout>
                </c:ext>
              </c:extLst>
            </c:dLbl>
            <c:dLbl>
              <c:idx val="3"/>
              <c:layout/>
              <c:tx>
                <c:rich>
                  <a:bodyPr/>
                  <a:lstStyle/>
                  <a:p>
                    <a:r>
                      <a:rPr lang="en-US" smtClean="0"/>
                      <a:t>83%</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79%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Sheet2!$H$4:$H$9</c:f>
              <c:strCache>
                <c:ptCount val="6"/>
                <c:pt idx="0">
                  <c:v>Arab States</c:v>
                </c:pt>
                <c:pt idx="1">
                  <c:v>Asia Pacific</c:v>
                </c:pt>
                <c:pt idx="2">
                  <c:v>Eastern and Southern Africa</c:v>
                </c:pt>
                <c:pt idx="3">
                  <c:v>Europe and Central Asia</c:v>
                </c:pt>
                <c:pt idx="4">
                  <c:v>Latin America and the Caribbean</c:v>
                </c:pt>
                <c:pt idx="5">
                  <c:v>Western and Central Africa</c:v>
                </c:pt>
              </c:strCache>
            </c:strRef>
          </c:cat>
          <c:val>
            <c:numRef>
              <c:f>Sheet2!$I$4:$I$9</c:f>
              <c:numCache>
                <c:formatCode>0%</c:formatCode>
                <c:ptCount val="6"/>
                <c:pt idx="0">
                  <c:v>0.55555555555555558</c:v>
                </c:pt>
                <c:pt idx="1">
                  <c:v>0.70833333333333337</c:v>
                </c:pt>
                <c:pt idx="2">
                  <c:v>0.90909090909090906</c:v>
                </c:pt>
                <c:pt idx="3">
                  <c:v>0.77777777777777779</c:v>
                </c:pt>
                <c:pt idx="4">
                  <c:v>0.65384615384615385</c:v>
                </c:pt>
                <c:pt idx="5">
                  <c:v>0.70833333333333337</c:v>
                </c:pt>
              </c:numCache>
            </c:numRef>
          </c:val>
        </c:ser>
        <c:dLbls>
          <c:dLblPos val="outEnd"/>
          <c:showLegendKey val="0"/>
          <c:showVal val="1"/>
          <c:showCatName val="0"/>
          <c:showSerName val="0"/>
          <c:showPercent val="0"/>
          <c:showBubbleSize val="0"/>
        </c:dLbls>
        <c:gapWidth val="50"/>
        <c:overlap val="-27"/>
        <c:axId val="366070280"/>
        <c:axId val="366070672"/>
      </c:barChart>
      <c:catAx>
        <c:axId val="36607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6070672"/>
        <c:crossesAt val="0"/>
        <c:auto val="1"/>
        <c:lblAlgn val="ctr"/>
        <c:lblOffset val="100"/>
        <c:noMultiLvlLbl val="0"/>
      </c:catAx>
      <c:valAx>
        <c:axId val="366070672"/>
        <c:scaling>
          <c:orientation val="minMax"/>
        </c:scaling>
        <c:delete val="0"/>
        <c:axPos val="l"/>
        <c:numFmt formatCode="0%" sourceLinked="1"/>
        <c:majorTickMark val="none"/>
        <c:minorTickMark val="none"/>
        <c:tickLblPos val="nextTo"/>
        <c:spPr>
          <a:solidFill>
            <a:schemeClr val="bg1"/>
          </a:solidFill>
          <a:ln>
            <a:solidFill>
              <a:schemeClr val="bg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6070280"/>
        <c:crosses val="autoZero"/>
        <c:crossBetween val="between"/>
        <c:majorUnit val="0.2"/>
      </c:valAx>
      <c:spPr>
        <a:solidFill>
          <a:schemeClr val="accent1">
            <a:lumMod val="20000"/>
            <a:lumOff val="80000"/>
          </a:schemeClr>
        </a:solidFill>
        <a:ln>
          <a:noFill/>
        </a:ln>
        <a:effectLst/>
      </c:spPr>
    </c:plotArea>
    <c:plotVisOnly val="1"/>
    <c:dispBlanksAs val="gap"/>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b="1" dirty="0"/>
              <a:t>Has your government requested support on their national response to the SDGs? </a:t>
            </a:r>
            <a:br>
              <a:rPr lang="en-US" b="1" dirty="0"/>
            </a:br>
            <a:endParaRPr lang="en-US" b="1" dirty="0"/>
          </a:p>
        </c:rich>
      </c:tx>
      <c:layout>
        <c:manualLayout>
          <c:xMode val="edge"/>
          <c:yMode val="edge"/>
          <c:x val="0.11396245265864269"/>
          <c:y val="2.3848229846626743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layout/>
              <c:tx>
                <c:rich>
                  <a:bodyPr/>
                  <a:lstStyle/>
                  <a:p>
                    <a:r>
                      <a:rPr lang="en-US" smtClean="0"/>
                      <a:t>78%</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75%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73%</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Sheet2!$H$14:$H$17</c:f>
              <c:strCache>
                <c:ptCount val="4"/>
                <c:pt idx="0">
                  <c:v>LIC</c:v>
                </c:pt>
                <c:pt idx="1">
                  <c:v>LMIC</c:v>
                </c:pt>
                <c:pt idx="2">
                  <c:v>HMIC</c:v>
                </c:pt>
                <c:pt idx="3">
                  <c:v>HIC</c:v>
                </c:pt>
              </c:strCache>
            </c:strRef>
          </c:cat>
          <c:val>
            <c:numRef>
              <c:f>Sheet2!$I$14:$I$17</c:f>
              <c:numCache>
                <c:formatCode>0%</c:formatCode>
                <c:ptCount val="4"/>
                <c:pt idx="0">
                  <c:v>0.75</c:v>
                </c:pt>
                <c:pt idx="1">
                  <c:v>0.70588235294117652</c:v>
                </c:pt>
                <c:pt idx="2">
                  <c:v>0.65714285714285714</c:v>
                </c:pt>
                <c:pt idx="3">
                  <c:v>1</c:v>
                </c:pt>
              </c:numCache>
            </c:numRef>
          </c:val>
        </c:ser>
        <c:dLbls>
          <c:dLblPos val="outEnd"/>
          <c:showLegendKey val="0"/>
          <c:showVal val="1"/>
          <c:showCatName val="0"/>
          <c:showSerName val="0"/>
          <c:showPercent val="0"/>
          <c:showBubbleSize val="0"/>
        </c:dLbls>
        <c:gapWidth val="50"/>
        <c:overlap val="-27"/>
        <c:axId val="366071456"/>
        <c:axId val="366071848"/>
      </c:barChart>
      <c:catAx>
        <c:axId val="36607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6071848"/>
        <c:crosses val="autoZero"/>
        <c:auto val="1"/>
        <c:lblAlgn val="ctr"/>
        <c:lblOffset val="100"/>
        <c:noMultiLvlLbl val="0"/>
      </c:catAx>
      <c:valAx>
        <c:axId val="36607184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6071456"/>
        <c:crosses val="max"/>
        <c:crossBetween val="between"/>
      </c:valAx>
      <c:spPr>
        <a:solidFill>
          <a:schemeClr val="accent1">
            <a:lumMod val="20000"/>
            <a:lumOff val="80000"/>
          </a:schemeClr>
        </a:solidFill>
        <a:ln>
          <a:noFill/>
        </a:ln>
        <a:effectLst/>
      </c:spPr>
    </c:plotArea>
    <c:plotVisOnly val="1"/>
    <c:dispBlanksAs val="gap"/>
    <c:showDLblsOverMax val="0"/>
  </c:chart>
  <c:spPr>
    <a:noFill/>
    <a:ln>
      <a:solidFill>
        <a:schemeClr val="tx1"/>
      </a:solid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2400" b="1" dirty="0" smtClean="0"/>
              <a:t>Areas of Support </a:t>
            </a:r>
            <a:r>
              <a:rPr lang="en-US" sz="2400" b="1" dirty="0"/>
              <a:t>Requested by </a:t>
            </a:r>
            <a:r>
              <a:rPr lang="en-US" sz="2400" b="1" dirty="0" smtClean="0"/>
              <a:t>Governments pf UNCTs in 2016</a:t>
            </a:r>
            <a:endParaRPr lang="en-US" sz="2400" b="1"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50000"/>
                </a:schemeClr>
              </a:solidFill>
              <a:ln>
                <a:noFill/>
              </a:ln>
              <a:effectLst/>
            </c:spPr>
          </c:dPt>
          <c:cat>
            <c:strRef>
              <c:f>Analysis!$K$4:$K$8</c:f>
              <c:strCache>
                <c:ptCount val="5"/>
                <c:pt idx="0">
                  <c:v>Support requested ("Yes" Responses)</c:v>
                </c:pt>
                <c:pt idx="1">
                  <c:v>General orientation on SDGs</c:v>
                </c:pt>
                <c:pt idx="2">
                  <c:v>Mainstreaming SDGs in National Development Plans</c:v>
                </c:pt>
                <c:pt idx="3">
                  <c:v>SDG measurement and reporting</c:v>
                </c:pt>
                <c:pt idx="4">
                  <c:v>Requests on specific SDGs</c:v>
                </c:pt>
              </c:strCache>
            </c:strRef>
          </c:cat>
          <c:val>
            <c:numRef>
              <c:f>Analysis!$L$4:$L$8</c:f>
              <c:numCache>
                <c:formatCode>General</c:formatCode>
                <c:ptCount val="5"/>
                <c:pt idx="0">
                  <c:v>95</c:v>
                </c:pt>
                <c:pt idx="1">
                  <c:v>67</c:v>
                </c:pt>
                <c:pt idx="2">
                  <c:v>64</c:v>
                </c:pt>
                <c:pt idx="3">
                  <c:v>48</c:v>
                </c:pt>
                <c:pt idx="4">
                  <c:v>13</c:v>
                </c:pt>
              </c:numCache>
            </c:numRef>
          </c:val>
        </c:ser>
        <c:dLbls>
          <c:showLegendKey val="0"/>
          <c:showVal val="0"/>
          <c:showCatName val="0"/>
          <c:showSerName val="0"/>
          <c:showPercent val="0"/>
          <c:showBubbleSize val="0"/>
        </c:dLbls>
        <c:gapWidth val="100"/>
        <c:overlap val="-27"/>
        <c:axId val="354834536"/>
        <c:axId val="354834928"/>
      </c:barChart>
      <c:catAx>
        <c:axId val="354834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4834928"/>
        <c:crosses val="autoZero"/>
        <c:auto val="1"/>
        <c:lblAlgn val="ctr"/>
        <c:lblOffset val="100"/>
        <c:noMultiLvlLbl val="0"/>
      </c:catAx>
      <c:valAx>
        <c:axId val="354834928"/>
        <c:scaling>
          <c:orientation val="minMax"/>
          <c:max val="105"/>
        </c:scaling>
        <c:delete val="0"/>
        <c:axPos val="l"/>
        <c:numFmt formatCode="General" sourceLinked="1"/>
        <c:majorTickMark val="none"/>
        <c:minorTickMark val="none"/>
        <c:tickLblPos val="nextTo"/>
        <c:spPr>
          <a:noFill/>
          <a:ln w="12700">
            <a:solidFill>
              <a:schemeClr val="bg1">
                <a:lumMod val="85000"/>
              </a:schemeClr>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4834536"/>
        <c:crosses val="autoZero"/>
        <c:crossBetween val="between"/>
        <c:majorUnit val="20"/>
      </c:valAx>
      <c:spPr>
        <a:solidFill>
          <a:schemeClr val="accent1">
            <a:lumMod val="20000"/>
            <a:lumOff val="80000"/>
          </a:schemeClr>
        </a:solidFill>
        <a:ln>
          <a:noFill/>
        </a:ln>
        <a:effectLst/>
      </c:spPr>
    </c:plotArea>
    <c:plotVisOnly val="1"/>
    <c:dispBlanksAs val="gap"/>
    <c:showDLblsOverMax val="0"/>
  </c:chart>
  <c:spPr>
    <a:noFill/>
    <a:ln>
      <a:solidFill>
        <a:schemeClr val="tx1"/>
      </a:solidFill>
    </a:ln>
    <a:effectLst/>
  </c:spPr>
  <c:txPr>
    <a:bodyPr/>
    <a:lstStyle/>
    <a:p>
      <a:pPr>
        <a:defRPr sz="14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b="1" dirty="0" smtClean="0"/>
              <a:t>‘Did UN </a:t>
            </a:r>
            <a:r>
              <a:rPr lang="en-US" b="1" dirty="0"/>
              <a:t>support </a:t>
            </a:r>
            <a:r>
              <a:rPr lang="en-US" b="1" dirty="0" smtClean="0"/>
              <a:t>development </a:t>
            </a:r>
            <a:r>
              <a:rPr lang="en-US" b="1" dirty="0"/>
              <a:t>of </a:t>
            </a:r>
            <a:r>
              <a:rPr lang="en-US" b="1" dirty="0" smtClean="0"/>
              <a:t> NDP?’</a:t>
            </a:r>
            <a:endParaRPr lang="en-US" b="1"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Sheet1!$F$4:$F$7</c:f>
              <c:strCache>
                <c:ptCount val="4"/>
                <c:pt idx="0">
                  <c:v>LIC</c:v>
                </c:pt>
                <c:pt idx="1">
                  <c:v>LMIC</c:v>
                </c:pt>
                <c:pt idx="2">
                  <c:v>HMIC</c:v>
                </c:pt>
                <c:pt idx="3">
                  <c:v>HIC</c:v>
                </c:pt>
              </c:strCache>
            </c:strRef>
          </c:cat>
          <c:val>
            <c:numRef>
              <c:f>Sheet1!$G$4:$G$7</c:f>
              <c:numCache>
                <c:formatCode>0%</c:formatCode>
                <c:ptCount val="4"/>
                <c:pt idx="0">
                  <c:v>0.90909090909090906</c:v>
                </c:pt>
                <c:pt idx="1">
                  <c:v>0.69767441860465118</c:v>
                </c:pt>
                <c:pt idx="2">
                  <c:v>0.55555555555555558</c:v>
                </c:pt>
                <c:pt idx="3">
                  <c:v>0.6</c:v>
                </c:pt>
              </c:numCache>
            </c:numRef>
          </c:val>
        </c:ser>
        <c:dLbls>
          <c:dLblPos val="outEnd"/>
          <c:showLegendKey val="0"/>
          <c:showVal val="1"/>
          <c:showCatName val="0"/>
          <c:showSerName val="0"/>
          <c:showPercent val="0"/>
          <c:showBubbleSize val="0"/>
        </c:dLbls>
        <c:gapWidth val="50"/>
        <c:overlap val="-27"/>
        <c:axId val="354835712"/>
        <c:axId val="253478152"/>
      </c:barChart>
      <c:catAx>
        <c:axId val="35483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53478152"/>
        <c:crosses val="autoZero"/>
        <c:auto val="1"/>
        <c:lblAlgn val="ctr"/>
        <c:lblOffset val="100"/>
        <c:noMultiLvlLbl val="0"/>
      </c:catAx>
      <c:valAx>
        <c:axId val="253478152"/>
        <c:scaling>
          <c:orientation val="minMax"/>
        </c:scaling>
        <c:delete val="0"/>
        <c:axPos val="l"/>
        <c:numFmt formatCode="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4835712"/>
        <c:crosses val="autoZero"/>
        <c:crossBetween val="between"/>
        <c:majorUnit val="0.2"/>
      </c:valAx>
      <c:spPr>
        <a:solidFill>
          <a:schemeClr val="accent1">
            <a:lumMod val="20000"/>
            <a:lumOff val="80000"/>
          </a:schemeClr>
        </a:solidFill>
        <a:ln>
          <a:noFill/>
        </a:ln>
        <a:effectLst/>
      </c:spPr>
    </c:plotArea>
    <c:plotVisOnly val="1"/>
    <c:dispBlanksAs val="gap"/>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900" b="1" i="0" baseline="0" dirty="0">
                <a:effectLst/>
              </a:rPr>
              <a:t>What type of support did the UNCT </a:t>
            </a:r>
            <a:r>
              <a:rPr lang="en-US" sz="1900" b="1" i="0" baseline="0" dirty="0" smtClean="0">
                <a:effectLst/>
              </a:rPr>
              <a:t>provide?</a:t>
            </a:r>
            <a:endParaRPr lang="en-US" sz="19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514224225819336E-2"/>
          <c:y val="0.17031709315455484"/>
          <c:w val="0.90990101384983646"/>
          <c:h val="0.6111565852259718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Sheet2!$D$11:$H$11</c:f>
              <c:strCache>
                <c:ptCount val="5"/>
                <c:pt idx="0">
                  <c:v>Indicator Development</c:v>
                </c:pt>
                <c:pt idx="1">
                  <c:v>Identification of Vulnerable Groups</c:v>
                </c:pt>
                <c:pt idx="2">
                  <c:v>Target Setting</c:v>
                </c:pt>
                <c:pt idx="3">
                  <c:v>Baseline Data Collection or Provision</c:v>
                </c:pt>
                <c:pt idx="4">
                  <c:v>National Status on IAGs, Treaties and Standards</c:v>
                </c:pt>
              </c:strCache>
            </c:strRef>
          </c:cat>
          <c:val>
            <c:numRef>
              <c:f>Sheet2!$D$12:$H$12</c:f>
              <c:numCache>
                <c:formatCode>0%</c:formatCode>
                <c:ptCount val="5"/>
                <c:pt idx="0">
                  <c:v>0.62820512820512819</c:v>
                </c:pt>
                <c:pt idx="1">
                  <c:v>0.5</c:v>
                </c:pt>
                <c:pt idx="2">
                  <c:v>0.47435897435897434</c:v>
                </c:pt>
                <c:pt idx="3">
                  <c:v>0.4358974358974359</c:v>
                </c:pt>
                <c:pt idx="4">
                  <c:v>0.41025641025641024</c:v>
                </c:pt>
              </c:numCache>
            </c:numRef>
          </c:val>
        </c:ser>
        <c:dLbls>
          <c:showLegendKey val="0"/>
          <c:showVal val="0"/>
          <c:showCatName val="0"/>
          <c:showSerName val="0"/>
          <c:showPercent val="0"/>
          <c:showBubbleSize val="0"/>
        </c:dLbls>
        <c:gapWidth val="50"/>
        <c:overlap val="-27"/>
        <c:axId val="253479328"/>
        <c:axId val="253479720"/>
      </c:barChart>
      <c:catAx>
        <c:axId val="25347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53479720"/>
        <c:crosses val="autoZero"/>
        <c:auto val="1"/>
        <c:lblAlgn val="ctr"/>
        <c:lblOffset val="100"/>
        <c:noMultiLvlLbl val="0"/>
      </c:catAx>
      <c:valAx>
        <c:axId val="253479720"/>
        <c:scaling>
          <c:orientation val="minMax"/>
        </c:scaling>
        <c:delete val="0"/>
        <c:axPos val="l"/>
        <c:numFmt formatCode="0%" sourceLinked="1"/>
        <c:majorTickMark val="none"/>
        <c:minorTickMark val="none"/>
        <c:tickLblPos val="nextTo"/>
        <c:spPr>
          <a:noFill/>
          <a:ln>
            <a:solidFill>
              <a:schemeClr val="bg2"/>
            </a:solid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53479328"/>
        <c:crosses val="autoZero"/>
        <c:crossBetween val="between"/>
      </c:valAx>
      <c:spPr>
        <a:solidFill>
          <a:schemeClr val="accent1">
            <a:lumMod val="20000"/>
            <a:lumOff val="80000"/>
          </a:schemeClr>
        </a:solid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2000" b="1" dirty="0"/>
              <a:t>Does the UNCT provide support to national statistical capacity? </a:t>
            </a:r>
            <a:br>
              <a:rPr lang="en-US" sz="2000" b="1" dirty="0"/>
            </a:br>
            <a:endParaRPr lang="en-US" sz="2000" b="1" dirty="0"/>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648816075828871"/>
          <c:y val="0.19331655746345189"/>
          <c:w val="0.86726170723943685"/>
          <c:h val="0.7231460129488983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Sheet3!$C$8:$C$11</c:f>
              <c:strCache>
                <c:ptCount val="4"/>
                <c:pt idx="0">
                  <c:v>LIC</c:v>
                </c:pt>
                <c:pt idx="1">
                  <c:v>LMIC</c:v>
                </c:pt>
                <c:pt idx="2">
                  <c:v>HMIC</c:v>
                </c:pt>
                <c:pt idx="3">
                  <c:v>HIC</c:v>
                </c:pt>
              </c:strCache>
            </c:strRef>
          </c:cat>
          <c:val>
            <c:numRef>
              <c:f>Sheet3!$D$8:$D$11</c:f>
              <c:numCache>
                <c:formatCode>0%</c:formatCode>
                <c:ptCount val="4"/>
                <c:pt idx="0">
                  <c:v>1</c:v>
                </c:pt>
                <c:pt idx="1">
                  <c:v>0.90196078431372551</c:v>
                </c:pt>
                <c:pt idx="2">
                  <c:v>0.97142857142857142</c:v>
                </c:pt>
                <c:pt idx="3">
                  <c:v>0.83333333333333337</c:v>
                </c:pt>
              </c:numCache>
            </c:numRef>
          </c:val>
        </c:ser>
        <c:dLbls>
          <c:dLblPos val="outEnd"/>
          <c:showLegendKey val="0"/>
          <c:showVal val="1"/>
          <c:showCatName val="0"/>
          <c:showSerName val="0"/>
          <c:showPercent val="0"/>
          <c:showBubbleSize val="0"/>
        </c:dLbls>
        <c:gapWidth val="55"/>
        <c:overlap val="-27"/>
        <c:axId val="252088936"/>
        <c:axId val="252089328"/>
      </c:barChart>
      <c:catAx>
        <c:axId val="25208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52089328"/>
        <c:crosses val="autoZero"/>
        <c:auto val="1"/>
        <c:lblAlgn val="ctr"/>
        <c:lblOffset val="100"/>
        <c:noMultiLvlLbl val="0"/>
      </c:catAx>
      <c:valAx>
        <c:axId val="252089328"/>
        <c:scaling>
          <c:orientation val="minMax"/>
        </c:scaling>
        <c:delete val="0"/>
        <c:axPos val="l"/>
        <c:numFmt formatCode="0%"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52088936"/>
        <c:crosses val="autoZero"/>
        <c:crossBetween val="between"/>
      </c:valAx>
      <c:spPr>
        <a:solidFill>
          <a:schemeClr val="accent1">
            <a:lumMod val="20000"/>
            <a:lumOff val="80000"/>
          </a:schemeClr>
        </a:solidFill>
        <a:ln>
          <a:noFill/>
        </a:ln>
        <a:effectLst/>
      </c:spPr>
    </c:plotArea>
    <c:plotVisOnly val="1"/>
    <c:dispBlanksAs val="gap"/>
    <c:showDLblsOverMax val="0"/>
  </c:chart>
  <c:spPr>
    <a:noFill/>
    <a:ln>
      <a:solidFill>
        <a:schemeClr val="tx1"/>
      </a:solid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a:solidFill>
                  <a:schemeClr val="tx1"/>
                </a:solidFill>
              </a:rPr>
              <a:t>Nature of support </a:t>
            </a: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f>'IMS Data'!$E$1:$G$1</c:f>
              <c:strCache>
                <c:ptCount val="3"/>
                <c:pt idx="0">
                  <c:v>Capacity Development</c:v>
                </c:pt>
                <c:pt idx="1">
                  <c:v>Financial Support</c:v>
                </c:pt>
                <c:pt idx="2">
                  <c:v>Direct data collection</c:v>
                </c:pt>
              </c:strCache>
            </c:strRef>
          </c:cat>
          <c:val>
            <c:numRef>
              <c:f>'IMS Data'!$E$134:$G$134</c:f>
              <c:numCache>
                <c:formatCode>General</c:formatCode>
                <c:ptCount val="3"/>
                <c:pt idx="0">
                  <c:v>105</c:v>
                </c:pt>
                <c:pt idx="1">
                  <c:v>54</c:v>
                </c:pt>
                <c:pt idx="2">
                  <c:v>49</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3175">
      <a:solidFill>
        <a:schemeClr val="tx1"/>
      </a:solid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0.02095</cdr:y>
    </cdr:from>
    <cdr:to>
      <cdr:x>0.08157</cdr:x>
      <cdr:y>0.12148</cdr:y>
    </cdr:to>
    <cdr:sp macro="" textlink="">
      <cdr:nvSpPr>
        <cdr:cNvPr id="2" name="TextBox 1"/>
        <cdr:cNvSpPr txBox="1"/>
      </cdr:nvSpPr>
      <cdr:spPr>
        <a:xfrm xmlns:a="http://schemas.openxmlformats.org/drawingml/2006/main">
          <a:off x="0" y="99905"/>
          <a:ext cx="819397" cy="479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Number of countries</a:t>
          </a:r>
          <a:endParaRPr 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0.29941</cdr:x>
      <cdr:y>0.30102</cdr:y>
    </cdr:from>
    <cdr:to>
      <cdr:x>0.4285</cdr:x>
      <cdr:y>0.38076</cdr:y>
    </cdr:to>
    <cdr:sp macro="" textlink="">
      <cdr:nvSpPr>
        <cdr:cNvPr id="2" name="TextBox 1"/>
        <cdr:cNvSpPr txBox="1"/>
      </cdr:nvSpPr>
      <cdr:spPr>
        <a:xfrm xmlns:a="http://schemas.openxmlformats.org/drawingml/2006/main">
          <a:off x="1506784" y="1317263"/>
          <a:ext cx="649705" cy="3489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26%</a:t>
          </a:r>
        </a:p>
        <a:p xmlns:a="http://schemas.openxmlformats.org/drawingml/2006/main">
          <a:endParaRPr lang="en-US" sz="2000" b="1" dirty="0"/>
        </a:p>
      </cdr:txBody>
    </cdr:sp>
  </cdr:relSizeAnchor>
  <cdr:relSizeAnchor xmlns:cdr="http://schemas.openxmlformats.org/drawingml/2006/chartDrawing">
    <cdr:from>
      <cdr:x>0.56694</cdr:x>
      <cdr:y>0.41698</cdr:y>
    </cdr:from>
    <cdr:to>
      <cdr:x>0.69604</cdr:x>
      <cdr:y>0.49671</cdr:y>
    </cdr:to>
    <cdr:sp macro="" textlink="">
      <cdr:nvSpPr>
        <cdr:cNvPr id="3" name="TextBox 1"/>
        <cdr:cNvSpPr txBox="1"/>
      </cdr:nvSpPr>
      <cdr:spPr>
        <a:xfrm xmlns:a="http://schemas.openxmlformats.org/drawingml/2006/main">
          <a:off x="2853180" y="1824680"/>
          <a:ext cx="649705" cy="3489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t>49%</a:t>
          </a:r>
        </a:p>
        <a:p xmlns:a="http://schemas.openxmlformats.org/drawingml/2006/main">
          <a:endParaRPr lang="en-US" sz="2000" b="1" dirty="0"/>
        </a:p>
      </cdr:txBody>
    </cdr:sp>
  </cdr:relSizeAnchor>
  <cdr:relSizeAnchor xmlns:cdr="http://schemas.openxmlformats.org/drawingml/2006/chartDrawing">
    <cdr:from>
      <cdr:x>0.30286</cdr:x>
      <cdr:y>0.54185</cdr:y>
    </cdr:from>
    <cdr:to>
      <cdr:x>0.43196</cdr:x>
      <cdr:y>0.62159</cdr:y>
    </cdr:to>
    <cdr:sp macro="" textlink="">
      <cdr:nvSpPr>
        <cdr:cNvPr id="4" name="TextBox 1"/>
        <cdr:cNvSpPr txBox="1"/>
      </cdr:nvSpPr>
      <cdr:spPr>
        <a:xfrm xmlns:a="http://schemas.openxmlformats.org/drawingml/2006/main">
          <a:off x="1524164" y="2371127"/>
          <a:ext cx="649705" cy="3489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t>25%</a:t>
          </a:r>
        </a:p>
        <a:p xmlns:a="http://schemas.openxmlformats.org/drawingml/2006/main">
          <a:endParaRPr lang="en-US"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CB6B1DE-8AD5-43D9-83EE-2B87502D5C2B}" type="datetimeFigureOut">
              <a:rPr lang="en-US" smtClean="0"/>
              <a:t>10/4/2016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A41796D-C9CB-4C98-AEA4-FEB449FD58E3}" type="slidenum">
              <a:rPr lang="en-US" smtClean="0"/>
              <a:t>‹#›</a:t>
            </a:fld>
            <a:endParaRPr lang="en-US"/>
          </a:p>
        </p:txBody>
      </p:sp>
    </p:spTree>
    <p:extLst>
      <p:ext uri="{BB962C8B-B14F-4D97-AF65-F5344CB8AC3E}">
        <p14:creationId xmlns:p14="http://schemas.microsoft.com/office/powerpoint/2010/main" val="3770216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5D5D61-7F25-450B-A7FF-677061DC528D}" type="datetimeFigureOut">
              <a:rPr lang="en-US" smtClean="0"/>
              <a:t>10/4/2016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C0C94E-C1D7-4383-A6EA-84EED7D22D9A}" type="slidenum">
              <a:rPr lang="en-US" smtClean="0"/>
              <a:t>‹#›</a:t>
            </a:fld>
            <a:endParaRPr lang="en-US"/>
          </a:p>
        </p:txBody>
      </p:sp>
    </p:spTree>
    <p:extLst>
      <p:ext uri="{BB962C8B-B14F-4D97-AF65-F5344CB8AC3E}">
        <p14:creationId xmlns:p14="http://schemas.microsoft.com/office/powerpoint/2010/main" val="253822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77D1FD-61A1-4424-9FEA-078E1443F625}" type="slidenum">
              <a:rPr lang="en-US" smtClean="0"/>
              <a:t>1</a:t>
            </a:fld>
            <a:endParaRPr lang="en-US"/>
          </a:p>
        </p:txBody>
      </p:sp>
    </p:spTree>
    <p:extLst>
      <p:ext uri="{BB962C8B-B14F-4D97-AF65-F5344CB8AC3E}">
        <p14:creationId xmlns:p14="http://schemas.microsoft.com/office/powerpoint/2010/main" val="3955182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Not for Citation - Work in progress</a:t>
            </a:r>
            <a:endParaRPr lang="en-US" dirty="0"/>
          </a:p>
        </p:txBody>
      </p:sp>
      <p:sp>
        <p:nvSpPr>
          <p:cNvPr id="5" name="Slide Number Placeholder 4"/>
          <p:cNvSpPr>
            <a:spLocks noGrp="1"/>
          </p:cNvSpPr>
          <p:nvPr>
            <p:ph type="sldNum" sz="quarter" idx="11"/>
          </p:nvPr>
        </p:nvSpPr>
        <p:spPr/>
        <p:txBody>
          <a:bodyPr/>
          <a:lstStyle/>
          <a:p>
            <a:fld id="{0634E605-4533-4210-8C6C-008AC18B3711}" type="slidenum">
              <a:rPr lang="en-US" smtClean="0"/>
              <a:t>10</a:t>
            </a:fld>
            <a:endParaRPr lang="en-US" dirty="0"/>
          </a:p>
        </p:txBody>
      </p:sp>
    </p:spTree>
    <p:extLst>
      <p:ext uri="{BB962C8B-B14F-4D97-AF65-F5344CB8AC3E}">
        <p14:creationId xmlns:p14="http://schemas.microsoft.com/office/powerpoint/2010/main" val="316634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Not for Citation - Work in progress</a:t>
            </a:r>
            <a:endParaRPr lang="en-US" dirty="0"/>
          </a:p>
        </p:txBody>
      </p:sp>
      <p:sp>
        <p:nvSpPr>
          <p:cNvPr id="5" name="Slide Number Placeholder 4"/>
          <p:cNvSpPr>
            <a:spLocks noGrp="1"/>
          </p:cNvSpPr>
          <p:nvPr>
            <p:ph type="sldNum" sz="quarter" idx="11"/>
          </p:nvPr>
        </p:nvSpPr>
        <p:spPr/>
        <p:txBody>
          <a:bodyPr/>
          <a:lstStyle/>
          <a:p>
            <a:fld id="{0634E605-4533-4210-8C6C-008AC18B3711}" type="slidenum">
              <a:rPr lang="en-US" smtClean="0"/>
              <a:t>11</a:t>
            </a:fld>
            <a:endParaRPr lang="en-US" dirty="0"/>
          </a:p>
        </p:txBody>
      </p:sp>
    </p:spTree>
    <p:extLst>
      <p:ext uri="{BB962C8B-B14F-4D97-AF65-F5344CB8AC3E}">
        <p14:creationId xmlns:p14="http://schemas.microsoft.com/office/powerpoint/2010/main" val="98043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0C94E-C1D7-4383-A6EA-84EED7D22D9A}" type="slidenum">
              <a:rPr lang="en-US" smtClean="0"/>
              <a:t>12</a:t>
            </a:fld>
            <a:endParaRPr lang="en-US"/>
          </a:p>
        </p:txBody>
      </p:sp>
    </p:spTree>
    <p:extLst>
      <p:ext uri="{BB962C8B-B14F-4D97-AF65-F5344CB8AC3E}">
        <p14:creationId xmlns:p14="http://schemas.microsoft.com/office/powerpoint/2010/main" val="317217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0C94E-C1D7-4383-A6EA-84EED7D22D9A}" type="slidenum">
              <a:rPr lang="en-US" smtClean="0"/>
              <a:t>13</a:t>
            </a:fld>
            <a:endParaRPr lang="en-US"/>
          </a:p>
        </p:txBody>
      </p:sp>
    </p:spTree>
    <p:extLst>
      <p:ext uri="{BB962C8B-B14F-4D97-AF65-F5344CB8AC3E}">
        <p14:creationId xmlns:p14="http://schemas.microsoft.com/office/powerpoint/2010/main" val="193513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0C94E-C1D7-4383-A6EA-84EED7D22D9A}" type="slidenum">
              <a:rPr lang="en-US" smtClean="0"/>
              <a:t>14</a:t>
            </a:fld>
            <a:endParaRPr lang="en-US"/>
          </a:p>
        </p:txBody>
      </p:sp>
    </p:spTree>
    <p:extLst>
      <p:ext uri="{BB962C8B-B14F-4D97-AF65-F5344CB8AC3E}">
        <p14:creationId xmlns:p14="http://schemas.microsoft.com/office/powerpoint/2010/main" val="2953921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0C94E-C1D7-4383-A6EA-84EED7D22D9A}" type="slidenum">
              <a:rPr lang="en-US" smtClean="0"/>
              <a:t>15</a:t>
            </a:fld>
            <a:endParaRPr lang="en-US"/>
          </a:p>
        </p:txBody>
      </p:sp>
    </p:spTree>
    <p:extLst>
      <p:ext uri="{BB962C8B-B14F-4D97-AF65-F5344CB8AC3E}">
        <p14:creationId xmlns:p14="http://schemas.microsoft.com/office/powerpoint/2010/main" val="281917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0C94E-C1D7-4383-A6EA-84EED7D22D9A}" type="slidenum">
              <a:rPr lang="en-US" smtClean="0"/>
              <a:t>16</a:t>
            </a:fld>
            <a:endParaRPr lang="en-US"/>
          </a:p>
        </p:txBody>
      </p:sp>
    </p:spTree>
    <p:extLst>
      <p:ext uri="{BB962C8B-B14F-4D97-AF65-F5344CB8AC3E}">
        <p14:creationId xmlns:p14="http://schemas.microsoft.com/office/powerpoint/2010/main" val="2545903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1800" y="709613"/>
            <a:ext cx="6302375" cy="3544887"/>
          </a:xfrm>
        </p:spPr>
      </p:sp>
      <p:sp>
        <p:nvSpPr>
          <p:cNvPr id="3" name="Espace réservé des commentaires 2"/>
          <p:cNvSpPr>
            <a:spLocks noGrp="1"/>
          </p:cNvSpPr>
          <p:nvPr>
            <p:ph type="body" idx="1"/>
          </p:nvPr>
        </p:nvSpPr>
        <p:spPr/>
        <p:txBody>
          <a:bodyPr/>
          <a:lstStyle/>
          <a:p>
            <a:pPr>
              <a:spcAft>
                <a:spcPts val="900"/>
              </a:spcAft>
              <a:buSzPct val="100000"/>
            </a:pPr>
            <a:r>
              <a:rPr lang="en-US" sz="1400" dirty="0"/>
              <a:t>MAPS was adopted by the UNDG in October 2015 as a </a:t>
            </a:r>
            <a:r>
              <a:rPr lang="en-US" sz="1400" b="1" u="sng" dirty="0"/>
              <a:t>common approach </a:t>
            </a:r>
            <a:r>
              <a:rPr lang="en-US" sz="1400" dirty="0"/>
              <a:t>to its support to the SDGs at the </a:t>
            </a:r>
            <a:r>
              <a:rPr lang="en-US" sz="1400" b="1" u="sng" dirty="0"/>
              <a:t>country level</a:t>
            </a:r>
          </a:p>
          <a:p>
            <a:pPr>
              <a:spcAft>
                <a:spcPts val="1200"/>
              </a:spcAft>
              <a:buSzPct val="100000"/>
            </a:pPr>
            <a:r>
              <a:rPr lang="en-US" sz="1400" dirty="0"/>
              <a:t>It responds to Member States’ request for </a:t>
            </a:r>
            <a:r>
              <a:rPr lang="en-US" sz="1400" b="1" u="sng" dirty="0"/>
              <a:t>coherent </a:t>
            </a:r>
            <a:r>
              <a:rPr lang="en-US" sz="1400" dirty="0"/>
              <a:t>and </a:t>
            </a:r>
            <a:r>
              <a:rPr lang="en-US" sz="1400" b="1" u="sng" dirty="0"/>
              <a:t>integrated </a:t>
            </a:r>
            <a:r>
              <a:rPr lang="en-US" sz="1400" dirty="0"/>
              <a:t>support to the SDGs</a:t>
            </a:r>
          </a:p>
          <a:p>
            <a:pPr>
              <a:spcAft>
                <a:spcPts val="1200"/>
              </a:spcAft>
              <a:buSzPct val="100000"/>
            </a:pPr>
            <a:r>
              <a:rPr lang="en-US" sz="1400" dirty="0"/>
              <a:t>It captures the core components of the UNDG’s </a:t>
            </a:r>
            <a:r>
              <a:rPr lang="en-US" sz="1400" b="1" u="sng" dirty="0"/>
              <a:t>upstream support </a:t>
            </a:r>
            <a:r>
              <a:rPr lang="en-US" sz="1400" dirty="0"/>
              <a:t>to the SDGs:  Mainstreaming,  Acceleration, Policy Support</a:t>
            </a:r>
          </a:p>
          <a:p>
            <a:pPr>
              <a:spcAft>
                <a:spcPts val="1200"/>
              </a:spcAft>
              <a:buSzPct val="100000"/>
            </a:pPr>
            <a:r>
              <a:rPr lang="en-US" sz="1400" dirty="0"/>
              <a:t>Work under the MAPS Common Approach should be guided by the following principles:</a:t>
            </a:r>
          </a:p>
          <a:p>
            <a:pPr lvl="1" indent="-285750">
              <a:spcAft>
                <a:spcPts val="1200"/>
              </a:spcAft>
              <a:buSzPct val="80000"/>
              <a:buFont typeface="Courier New" panose="02070309020205020404" pitchFamily="49" charset="0"/>
              <a:buChar char="o"/>
              <a:tabLst>
                <a:tab pos="457200" algn="l"/>
              </a:tabLst>
            </a:pPr>
            <a:r>
              <a:rPr lang="en-US" sz="1400" dirty="0"/>
              <a:t>Must be </a:t>
            </a:r>
            <a:r>
              <a:rPr lang="en-US" sz="1400" b="1" dirty="0"/>
              <a:t>demand driven </a:t>
            </a:r>
            <a:r>
              <a:rPr lang="en-US" sz="1400" dirty="0"/>
              <a:t>and tailored to country-specific needs; </a:t>
            </a:r>
          </a:p>
          <a:p>
            <a:pPr lvl="1" indent="-285750">
              <a:spcAft>
                <a:spcPts val="1200"/>
              </a:spcAft>
              <a:buSzPct val="80000"/>
              <a:buFont typeface="Courier New" panose="02070309020205020404" pitchFamily="49" charset="0"/>
              <a:buChar char="o"/>
              <a:tabLst>
                <a:tab pos="457200" algn="l"/>
              </a:tabLst>
            </a:pPr>
            <a:r>
              <a:rPr lang="en-US" sz="1400" b="1" dirty="0"/>
              <a:t>Complement </a:t>
            </a:r>
            <a:r>
              <a:rPr lang="en-US" sz="1400" dirty="0"/>
              <a:t>and </a:t>
            </a:r>
            <a:r>
              <a:rPr lang="en-US" sz="1400" b="1" dirty="0"/>
              <a:t>build on existing capacities </a:t>
            </a:r>
            <a:r>
              <a:rPr lang="en-US" sz="1400" dirty="0"/>
              <a:t>and resources in the UNDS</a:t>
            </a:r>
          </a:p>
          <a:p>
            <a:pPr lvl="1" indent="-285750">
              <a:spcAft>
                <a:spcPts val="1200"/>
              </a:spcAft>
              <a:buSzPct val="80000"/>
              <a:buFont typeface="Courier New" panose="02070309020205020404" pitchFamily="49" charset="0"/>
              <a:buChar char="o"/>
              <a:tabLst>
                <a:tab pos="457200" algn="l"/>
              </a:tabLst>
            </a:pPr>
            <a:r>
              <a:rPr lang="en-US" sz="1400" dirty="0"/>
              <a:t>Encourage </a:t>
            </a:r>
            <a:r>
              <a:rPr lang="en-US" sz="1400" b="1" dirty="0"/>
              <a:t>working together</a:t>
            </a:r>
            <a:r>
              <a:rPr lang="en-US" sz="1400" dirty="0"/>
              <a:t>, using </a:t>
            </a:r>
            <a:r>
              <a:rPr lang="en-US" sz="1400" b="1" dirty="0"/>
              <a:t>integrated approaches</a:t>
            </a:r>
            <a:r>
              <a:rPr lang="en-US" sz="1400" dirty="0"/>
              <a:t>, so as to deliver together </a:t>
            </a:r>
            <a:r>
              <a:rPr lang="en-US" sz="1400" b="1" dirty="0"/>
              <a:t>for higher impact</a:t>
            </a:r>
          </a:p>
        </p:txBody>
      </p:sp>
      <p:sp>
        <p:nvSpPr>
          <p:cNvPr id="4" name="Espace réservé du numéro de diapositive 3"/>
          <p:cNvSpPr>
            <a:spLocks noGrp="1"/>
          </p:cNvSpPr>
          <p:nvPr>
            <p:ph type="sldNum" sz="quarter" idx="10"/>
          </p:nvPr>
        </p:nvSpPr>
        <p:spPr/>
        <p:txBody>
          <a:bodyPr/>
          <a:lstStyle/>
          <a:p>
            <a:fld id="{645ABAA6-5C02-464D-9651-7B28753BBC04}" type="slidenum">
              <a:rPr lang="fr-FR" smtClean="0"/>
              <a:pPr/>
              <a:t>17</a:t>
            </a:fld>
            <a:endParaRPr lang="fr-FR"/>
          </a:p>
        </p:txBody>
      </p:sp>
    </p:spTree>
    <p:extLst>
      <p:ext uri="{BB962C8B-B14F-4D97-AF65-F5344CB8AC3E}">
        <p14:creationId xmlns:p14="http://schemas.microsoft.com/office/powerpoint/2010/main" val="188612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0C94E-C1D7-4383-A6EA-84EED7D22D9A}" type="slidenum">
              <a:rPr lang="en-US" smtClean="0"/>
              <a:t>18</a:t>
            </a:fld>
            <a:endParaRPr lang="en-US"/>
          </a:p>
        </p:txBody>
      </p:sp>
    </p:spTree>
    <p:extLst>
      <p:ext uri="{BB962C8B-B14F-4D97-AF65-F5344CB8AC3E}">
        <p14:creationId xmlns:p14="http://schemas.microsoft.com/office/powerpoint/2010/main" val="1032916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0C94E-C1D7-4383-A6EA-84EED7D22D9A}" type="slidenum">
              <a:rPr lang="en-US" smtClean="0"/>
              <a:t>19</a:t>
            </a:fld>
            <a:endParaRPr lang="en-US"/>
          </a:p>
        </p:txBody>
      </p:sp>
    </p:spTree>
    <p:extLst>
      <p:ext uri="{BB962C8B-B14F-4D97-AF65-F5344CB8AC3E}">
        <p14:creationId xmlns:p14="http://schemas.microsoft.com/office/powerpoint/2010/main" val="144126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199" y="4473892"/>
            <a:ext cx="6143625" cy="3660458"/>
          </a:xfrm>
        </p:spPr>
        <p:txBody>
          <a:bodyPr/>
          <a:lstStyle/>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GLOBAL SDG INDICATOR FRAMEWORK: 17 Goals, 169 Indicators and 230 targets. Not all defined: We have Tier I, Tier II and Tier III, being managed by IAEG-SDG indicators, with Custodian agencies.</a:t>
            </a:r>
          </a:p>
          <a:p>
            <a:endParaRPr lang="en-US" dirty="0" smtClean="0"/>
          </a:p>
          <a:p>
            <a:pPr marL="171450" indent="-171450">
              <a:buFont typeface="Arial" panose="020B0604020202020204" pitchFamily="34" charset="0"/>
              <a:buChar char="•"/>
            </a:pPr>
            <a:r>
              <a:rPr lang="en-US" dirty="0" smtClean="0"/>
              <a:t>Following the request found in paragraph 90</a:t>
            </a:r>
            <a:r>
              <a:rPr lang="en-US" baseline="30000" dirty="0" smtClean="0"/>
              <a:t>th</a:t>
            </a:r>
            <a:r>
              <a:rPr lang="en-US" dirty="0" smtClean="0"/>
              <a:t> of the 2030 Agenda, the Secretary-General</a:t>
            </a:r>
            <a:r>
              <a:rPr lang="en-US" dirty="0"/>
              <a:t>, in consultation with Member States, to prepare a report for consideration at the current 70th session of the General Assembly in preparation for the 2016 meeting of the HLPF which outlines critical milestones towards coherent, efficient and inclusive follow-up and review at the global level.</a:t>
            </a: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22 VNR presented at the 2016 HLPF, form North and South, including</a:t>
            </a:r>
            <a:r>
              <a:rPr lang="en-US" dirty="0"/>
              <a:t>:  China, Colombia, Egypt, Estonia, Finland, France, Georgia, Germany, Madagascar, Mexico, Montenegro, Morocco, Norway, Philippines, Republic of Korea, Samoa, Sierra Leone, Switzerland, Togo, Turkey, Uganda, Venezuela.</a:t>
            </a:r>
          </a:p>
        </p:txBody>
      </p:sp>
      <p:sp>
        <p:nvSpPr>
          <p:cNvPr id="4" name="Slide Number Placeholder 3"/>
          <p:cNvSpPr>
            <a:spLocks noGrp="1"/>
          </p:cNvSpPr>
          <p:nvPr>
            <p:ph type="sldNum" sz="quarter" idx="10"/>
          </p:nvPr>
        </p:nvSpPr>
        <p:spPr/>
        <p:txBody>
          <a:bodyPr/>
          <a:lstStyle/>
          <a:p>
            <a:fld id="{6FC0C94E-C1D7-4383-A6EA-84EED7D22D9A}" type="slidenum">
              <a:rPr lang="en-US" smtClean="0"/>
              <a:t>2</a:t>
            </a:fld>
            <a:endParaRPr lang="en-US"/>
          </a:p>
        </p:txBody>
      </p:sp>
    </p:spTree>
    <p:extLst>
      <p:ext uri="{BB962C8B-B14F-4D97-AF65-F5344CB8AC3E}">
        <p14:creationId xmlns:p14="http://schemas.microsoft.com/office/powerpoint/2010/main" val="4028103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0C94E-C1D7-4383-A6EA-84EED7D22D9A}" type="slidenum">
              <a:rPr lang="en-US" smtClean="0"/>
              <a:t>20</a:t>
            </a:fld>
            <a:endParaRPr lang="en-US"/>
          </a:p>
        </p:txBody>
      </p:sp>
    </p:spTree>
    <p:extLst>
      <p:ext uri="{BB962C8B-B14F-4D97-AF65-F5344CB8AC3E}">
        <p14:creationId xmlns:p14="http://schemas.microsoft.com/office/powerpoint/2010/main" val="1646236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0C94E-C1D7-4383-A6EA-84EED7D22D9A}" type="slidenum">
              <a:rPr lang="en-US" smtClean="0"/>
              <a:t>21</a:t>
            </a:fld>
            <a:endParaRPr lang="en-US"/>
          </a:p>
        </p:txBody>
      </p:sp>
    </p:spTree>
    <p:extLst>
      <p:ext uri="{BB962C8B-B14F-4D97-AF65-F5344CB8AC3E}">
        <p14:creationId xmlns:p14="http://schemas.microsoft.com/office/powerpoint/2010/main" val="1757295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0C94E-C1D7-4383-A6EA-84EED7D22D9A}" type="slidenum">
              <a:rPr lang="en-US" smtClean="0"/>
              <a:t>22</a:t>
            </a:fld>
            <a:endParaRPr lang="en-US"/>
          </a:p>
        </p:txBody>
      </p:sp>
    </p:spTree>
    <p:extLst>
      <p:ext uri="{BB962C8B-B14F-4D97-AF65-F5344CB8AC3E}">
        <p14:creationId xmlns:p14="http://schemas.microsoft.com/office/powerpoint/2010/main" val="115256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0C94E-C1D7-4383-A6EA-84EED7D22D9A}" type="slidenum">
              <a:rPr lang="en-US" smtClean="0"/>
              <a:t>23</a:t>
            </a:fld>
            <a:endParaRPr lang="en-US"/>
          </a:p>
        </p:txBody>
      </p:sp>
    </p:spTree>
    <p:extLst>
      <p:ext uri="{BB962C8B-B14F-4D97-AF65-F5344CB8AC3E}">
        <p14:creationId xmlns:p14="http://schemas.microsoft.com/office/powerpoint/2010/main" val="1389074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0C94E-C1D7-4383-A6EA-84EED7D22D9A}" type="slidenum">
              <a:rPr lang="en-US" smtClean="0"/>
              <a:t>24</a:t>
            </a:fld>
            <a:endParaRPr lang="en-US"/>
          </a:p>
        </p:txBody>
      </p:sp>
    </p:spTree>
    <p:extLst>
      <p:ext uri="{BB962C8B-B14F-4D97-AF65-F5344CB8AC3E}">
        <p14:creationId xmlns:p14="http://schemas.microsoft.com/office/powerpoint/2010/main" val="45750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5275" y="4473891"/>
            <a:ext cx="6362700" cy="4356076"/>
          </a:xfrm>
        </p:spPr>
        <p:txBody>
          <a:bodyPr/>
          <a:lstStyle/>
          <a:p>
            <a:r>
              <a:rPr lang="en-US" sz="1000" i="1" u="sng" dirty="0"/>
              <a:t>Creation of new coordination entities</a:t>
            </a:r>
            <a:r>
              <a:rPr lang="en-US" sz="1000" u="sng" dirty="0"/>
              <a:t>: </a:t>
            </a:r>
          </a:p>
          <a:p>
            <a:r>
              <a:rPr lang="en-US" sz="1000" dirty="0"/>
              <a:t> </a:t>
            </a:r>
            <a:r>
              <a:rPr lang="en-US" sz="1000" b="1" dirty="0"/>
              <a:t>Bangladesh </a:t>
            </a:r>
            <a:r>
              <a:rPr lang="en-US" sz="1000" dirty="0"/>
              <a:t>has established an Inter-ministerial Committee on SDG Monitoring and Implementation chaired by the Principal Secretary to the Prime Minister; </a:t>
            </a:r>
          </a:p>
          <a:p>
            <a:r>
              <a:rPr lang="en-US" sz="1000" dirty="0"/>
              <a:t> </a:t>
            </a:r>
            <a:r>
              <a:rPr lang="en-US" sz="1000" b="1" dirty="0"/>
              <a:t>Colombia </a:t>
            </a:r>
            <a:r>
              <a:rPr lang="en-US" sz="1000" dirty="0"/>
              <a:t>has created a High-level Inter-ministerial Commission for the preparation and effective implementation of the post-2015 development agenda and its sustainable development goals (ODS Commission) chaired by the National Planning Department with ministerial level representation across the government; </a:t>
            </a:r>
          </a:p>
          <a:p>
            <a:r>
              <a:rPr lang="en-US" sz="1000" dirty="0"/>
              <a:t> </a:t>
            </a:r>
            <a:r>
              <a:rPr lang="en-US" sz="1000" b="1" dirty="0"/>
              <a:t>Ghana </a:t>
            </a:r>
            <a:r>
              <a:rPr lang="en-US" sz="1000" dirty="0"/>
              <a:t>has established a High-Level Inter-ministerial Coordinating Committee comprised of Ministers and Directors from 11 ministries and agencies under the supervision of the President; </a:t>
            </a:r>
          </a:p>
          <a:p>
            <a:r>
              <a:rPr lang="en-US" sz="1000" dirty="0" smtClean="0"/>
              <a:t> </a:t>
            </a:r>
            <a:r>
              <a:rPr lang="en-US" sz="1000" b="1" dirty="0"/>
              <a:t>The Philippines </a:t>
            </a:r>
            <a:r>
              <a:rPr lang="en-US" sz="1000" dirty="0"/>
              <a:t>is planning to create an Inter-Ministerial Committee to be chaired by the President and led by National Economic Development Authority; </a:t>
            </a:r>
          </a:p>
          <a:p>
            <a:endParaRPr lang="en-US" sz="500" dirty="0"/>
          </a:p>
          <a:p>
            <a:r>
              <a:rPr lang="en-US" sz="1000" i="1" u="sng" dirty="0"/>
              <a:t>Using or adjusting existing structures</a:t>
            </a:r>
            <a:r>
              <a:rPr lang="en-US" sz="1000" u="sng" dirty="0"/>
              <a:t>: </a:t>
            </a:r>
          </a:p>
          <a:p>
            <a:r>
              <a:rPr lang="en-US" sz="1000" dirty="0"/>
              <a:t> In </a:t>
            </a:r>
            <a:r>
              <a:rPr lang="en-US" sz="1000" b="1" dirty="0"/>
              <a:t>Estonia</a:t>
            </a:r>
            <a:r>
              <a:rPr lang="en-US" sz="1000" dirty="0"/>
              <a:t>, an inter-ministerial working group on sustainable development in involved in coordination of SDG implementation. The group is chaired by its Government Office, which leads SDG implementation in the country; </a:t>
            </a:r>
          </a:p>
          <a:p>
            <a:r>
              <a:rPr lang="en-US" sz="1000" dirty="0"/>
              <a:t> </a:t>
            </a:r>
            <a:r>
              <a:rPr lang="en-US" sz="1000" b="1" dirty="0"/>
              <a:t>Ethiopia </a:t>
            </a:r>
            <a:r>
              <a:rPr lang="en-US" sz="1000" dirty="0"/>
              <a:t>has a National Planning Commission chaired by its Prime Minister and comprised of cabinet ministers, chief executives of regional states, among others; </a:t>
            </a:r>
          </a:p>
          <a:p>
            <a:r>
              <a:rPr lang="en-US" sz="1000" dirty="0"/>
              <a:t> In </a:t>
            </a:r>
            <a:r>
              <a:rPr lang="en-US" sz="1000" b="1" dirty="0"/>
              <a:t>Germany</a:t>
            </a:r>
            <a:r>
              <a:rPr lang="en-US" sz="1000" dirty="0"/>
              <a:t>, the SDG implementation strategy is being driven by a high-level State Secretaries’ Committee for sustainable development - headed by the Chancellery with representation from all Federal ministries. </a:t>
            </a:r>
            <a:endParaRPr lang="en-US" sz="1000" dirty="0" smtClean="0"/>
          </a:p>
          <a:p>
            <a:endParaRPr lang="en-US" sz="500" dirty="0" smtClean="0"/>
          </a:p>
          <a:p>
            <a:r>
              <a:rPr lang="en-US" sz="1000" i="1" u="sng" dirty="0" smtClean="0"/>
              <a:t>Leading Ministries</a:t>
            </a:r>
            <a:endParaRPr lang="en-US" sz="1000" i="1" u="sng" dirty="0"/>
          </a:p>
          <a:p>
            <a:r>
              <a:rPr lang="en-US" sz="1000" dirty="0"/>
              <a:t>In </a:t>
            </a:r>
            <a:r>
              <a:rPr lang="en-US" sz="1000" b="1" dirty="0"/>
              <a:t>Norway, </a:t>
            </a:r>
            <a:r>
              <a:rPr lang="en-US" sz="1000" dirty="0"/>
              <a:t>the Ministry of Finance is currently in charge of promoting implementation, while there is an on-going discussion on the possible creation of a new inter-ministerial coordination structure; </a:t>
            </a:r>
          </a:p>
          <a:p>
            <a:r>
              <a:rPr lang="en-US" sz="1000" dirty="0"/>
              <a:t> In </a:t>
            </a:r>
            <a:r>
              <a:rPr lang="en-US" sz="1000" b="1" dirty="0"/>
              <a:t>Uganda</a:t>
            </a:r>
            <a:r>
              <a:rPr lang="en-US" sz="1000" dirty="0"/>
              <a:t>, the Ministry of Finance, Planning and Economic Development is leading the way. </a:t>
            </a:r>
          </a:p>
          <a:p>
            <a:endParaRPr lang="en-US" sz="500" dirty="0" smtClean="0"/>
          </a:p>
          <a:p>
            <a:r>
              <a:rPr lang="en-US" sz="1000" i="1" u="sng" dirty="0" smtClean="0"/>
              <a:t>Involving local authorities</a:t>
            </a:r>
          </a:p>
          <a:p>
            <a:r>
              <a:rPr lang="en-US" sz="1000" b="1" dirty="0" smtClean="0"/>
              <a:t>Spain</a:t>
            </a:r>
            <a:r>
              <a:rPr lang="en-US" sz="1000" dirty="0" smtClean="0"/>
              <a:t>: The Basque and Catalan regional governments are drafting SDG implementation strategies</a:t>
            </a:r>
            <a:endParaRPr lang="en-US" sz="1000" dirty="0"/>
          </a:p>
          <a:p>
            <a:r>
              <a:rPr lang="en-US" sz="1000" b="1" dirty="0"/>
              <a:t>Finland </a:t>
            </a:r>
            <a:r>
              <a:rPr lang="en-US" sz="1000" dirty="0"/>
              <a:t>is open for new participatory arrangements as needed, so as to reach out to sub-national government levels and to ordinary citizens; </a:t>
            </a:r>
            <a:endParaRPr lang="en-US" sz="1000" dirty="0" smtClean="0"/>
          </a:p>
          <a:p>
            <a:r>
              <a:rPr lang="en-US" sz="1000" b="1" dirty="0" smtClean="0"/>
              <a:t>Germany </a:t>
            </a:r>
            <a:r>
              <a:rPr lang="en-US" sz="1000" dirty="0"/>
              <a:t>is establishing engagement through </a:t>
            </a:r>
            <a:r>
              <a:rPr lang="en-US" sz="1000" dirty="0" err="1"/>
              <a:t>organised</a:t>
            </a:r>
            <a:r>
              <a:rPr lang="en-US" sz="1000" dirty="0"/>
              <a:t> local government organizations; </a:t>
            </a:r>
          </a:p>
          <a:p>
            <a:endParaRPr lang="en-US" sz="1000" dirty="0"/>
          </a:p>
          <a:p>
            <a:endParaRPr lang="en-US" sz="1000" dirty="0"/>
          </a:p>
          <a:p>
            <a:endParaRPr lang="en-US" dirty="0"/>
          </a:p>
        </p:txBody>
      </p:sp>
      <p:sp>
        <p:nvSpPr>
          <p:cNvPr id="4" name="Slide Number Placeholder 3"/>
          <p:cNvSpPr>
            <a:spLocks noGrp="1"/>
          </p:cNvSpPr>
          <p:nvPr>
            <p:ph type="sldNum" sz="quarter" idx="10"/>
          </p:nvPr>
        </p:nvSpPr>
        <p:spPr/>
        <p:txBody>
          <a:bodyPr/>
          <a:lstStyle/>
          <a:p>
            <a:fld id="{14C28146-F8CE-40DD-85BF-61CC7835C0E3}" type="slidenum">
              <a:rPr lang="en-US" smtClean="0"/>
              <a:t>3</a:t>
            </a:fld>
            <a:endParaRPr lang="en-US"/>
          </a:p>
        </p:txBody>
      </p:sp>
    </p:spTree>
    <p:extLst>
      <p:ext uri="{BB962C8B-B14F-4D97-AF65-F5344CB8AC3E}">
        <p14:creationId xmlns:p14="http://schemas.microsoft.com/office/powerpoint/2010/main" val="294239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4C28146-F8CE-40DD-85BF-61CC7835C0E3}" type="slidenum">
              <a:rPr lang="en-US" smtClean="0"/>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8108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4C28146-F8CE-40DD-85BF-61CC7835C0E3}" type="slidenum">
              <a:rPr lang="en-US" smtClean="0"/>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7582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4C28146-F8CE-40DD-85BF-61CC7835C0E3}" type="slidenum">
              <a:rPr lang="en-US" smtClean="0"/>
              <a:t>6</a:t>
            </a:fld>
            <a:endParaRPr lang="en-US"/>
          </a:p>
        </p:txBody>
      </p:sp>
      <p:sp>
        <p:nvSpPr>
          <p:cNvPr id="5" name="Notes Placeholder 4"/>
          <p:cNvSpPr>
            <a:spLocks noGrp="1"/>
          </p:cNvSpPr>
          <p:nvPr>
            <p:ph type="body" sz="quarter" idx="11"/>
          </p:nvPr>
        </p:nvSpPr>
        <p:spPr>
          <a:xfrm>
            <a:off x="691515" y="4454842"/>
            <a:ext cx="5608320" cy="3660458"/>
          </a:xfrm>
        </p:spPr>
        <p:txBody>
          <a:bodyPr/>
          <a:lstStyle/>
          <a:p>
            <a:endParaRPr lang="en-US" dirty="0"/>
          </a:p>
        </p:txBody>
      </p:sp>
    </p:spTree>
    <p:extLst>
      <p:ext uri="{BB962C8B-B14F-4D97-AF65-F5344CB8AC3E}">
        <p14:creationId xmlns:p14="http://schemas.microsoft.com/office/powerpoint/2010/main" val="106221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4C28146-F8CE-40DD-85BF-61CC7835C0E3}" type="slidenum">
              <a:rPr lang="en-US" smtClean="0"/>
              <a:t>7</a:t>
            </a:fld>
            <a:endParaRPr lang="en-US"/>
          </a:p>
        </p:txBody>
      </p:sp>
      <p:sp>
        <p:nvSpPr>
          <p:cNvPr id="6" name="Notes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796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Not for Citation - Work in progress</a:t>
            </a:r>
            <a:endParaRPr lang="en-US" dirty="0"/>
          </a:p>
        </p:txBody>
      </p:sp>
      <p:sp>
        <p:nvSpPr>
          <p:cNvPr id="5" name="Slide Number Placeholder 4"/>
          <p:cNvSpPr>
            <a:spLocks noGrp="1"/>
          </p:cNvSpPr>
          <p:nvPr>
            <p:ph type="sldNum" sz="quarter" idx="11"/>
          </p:nvPr>
        </p:nvSpPr>
        <p:spPr/>
        <p:txBody>
          <a:bodyPr/>
          <a:lstStyle/>
          <a:p>
            <a:fld id="{0634E605-4533-4210-8C6C-008AC18B3711}" type="slidenum">
              <a:rPr lang="en-US" smtClean="0"/>
              <a:t>8</a:t>
            </a:fld>
            <a:endParaRPr lang="en-US" dirty="0"/>
          </a:p>
        </p:txBody>
      </p:sp>
    </p:spTree>
    <p:extLst>
      <p:ext uri="{BB962C8B-B14F-4D97-AF65-F5344CB8AC3E}">
        <p14:creationId xmlns:p14="http://schemas.microsoft.com/office/powerpoint/2010/main" val="69087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Not for Citation - Work in progress</a:t>
            </a:r>
            <a:endParaRPr lang="en-US" dirty="0"/>
          </a:p>
        </p:txBody>
      </p:sp>
      <p:sp>
        <p:nvSpPr>
          <p:cNvPr id="5" name="Slide Number Placeholder 4"/>
          <p:cNvSpPr>
            <a:spLocks noGrp="1"/>
          </p:cNvSpPr>
          <p:nvPr>
            <p:ph type="sldNum" sz="quarter" idx="11"/>
          </p:nvPr>
        </p:nvSpPr>
        <p:spPr/>
        <p:txBody>
          <a:bodyPr/>
          <a:lstStyle/>
          <a:p>
            <a:fld id="{0634E605-4533-4210-8C6C-008AC18B3711}" type="slidenum">
              <a:rPr lang="en-US" smtClean="0"/>
              <a:t>9</a:t>
            </a:fld>
            <a:endParaRPr lang="en-US" dirty="0"/>
          </a:p>
        </p:txBody>
      </p:sp>
    </p:spTree>
    <p:extLst>
      <p:ext uri="{BB962C8B-B14F-4D97-AF65-F5344CB8AC3E}">
        <p14:creationId xmlns:p14="http://schemas.microsoft.com/office/powerpoint/2010/main" val="117634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1D996B-DEC0-4E78-AD4C-1D1A13EA82E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FC17-6D83-4970-AA34-03FA41265113}" type="slidenum">
              <a:rPr lang="en-US" smtClean="0"/>
              <a:t>‹#›</a:t>
            </a:fld>
            <a:endParaRPr lang="en-US"/>
          </a:p>
        </p:txBody>
      </p:sp>
    </p:spTree>
    <p:extLst>
      <p:ext uri="{BB962C8B-B14F-4D97-AF65-F5344CB8AC3E}">
        <p14:creationId xmlns:p14="http://schemas.microsoft.com/office/powerpoint/2010/main" val="215866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D996B-DEC0-4E78-AD4C-1D1A13EA82E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FC17-6D83-4970-AA34-03FA41265113}" type="slidenum">
              <a:rPr lang="en-US" smtClean="0"/>
              <a:t>‹#›</a:t>
            </a:fld>
            <a:endParaRPr lang="en-US"/>
          </a:p>
        </p:txBody>
      </p:sp>
    </p:spTree>
    <p:extLst>
      <p:ext uri="{BB962C8B-B14F-4D97-AF65-F5344CB8AC3E}">
        <p14:creationId xmlns:p14="http://schemas.microsoft.com/office/powerpoint/2010/main" val="365751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D996B-DEC0-4E78-AD4C-1D1A13EA82E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FC17-6D83-4970-AA34-03FA41265113}" type="slidenum">
              <a:rPr lang="en-US" smtClean="0"/>
              <a:t>‹#›</a:t>
            </a:fld>
            <a:endParaRPr lang="en-US"/>
          </a:p>
        </p:txBody>
      </p:sp>
    </p:spTree>
    <p:extLst>
      <p:ext uri="{BB962C8B-B14F-4D97-AF65-F5344CB8AC3E}">
        <p14:creationId xmlns:p14="http://schemas.microsoft.com/office/powerpoint/2010/main" val="156981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46" y="238547"/>
            <a:ext cx="11543103"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4045" y="854994"/>
            <a:ext cx="11543103" cy="336244"/>
          </a:xfrm>
        </p:spPr>
        <p:txBody>
          <a:bodyPr lIns="0" tIns="0" rIns="0" bIns="0" anchor="t" anchorCtr="0">
            <a:noAutofit/>
          </a:bodyPr>
          <a:lstStyle>
            <a:lvl1pPr marL="0" indent="0">
              <a:buNone/>
              <a:defRPr sz="1704"/>
            </a:lvl1pPr>
          </a:lstStyle>
          <a:p>
            <a:pPr lvl="0"/>
            <a:r>
              <a:rPr lang="en-US" dirty="0" smtClean="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pPr/>
              <a:t>05.10.2016</a:t>
            </a:fld>
            <a:endParaRPr lang="de-DE" dirty="0"/>
          </a:p>
        </p:txBody>
      </p:sp>
      <p:sp>
        <p:nvSpPr>
          <p:cNvPr id="12" name="Fußzeilenplatzhalter 11"/>
          <p:cNvSpPr>
            <a:spLocks noGrp="1"/>
          </p:cNvSpPr>
          <p:nvPr>
            <p:ph type="ftr" sz="quarter" idx="15"/>
          </p:nvPr>
        </p:nvSpPr>
        <p:spPr/>
        <p:txBody>
          <a:bodyPr/>
          <a:lstStyle/>
          <a:p>
            <a:endParaRPr lang="de-DE" dirty="0"/>
          </a:p>
        </p:txBody>
      </p:sp>
      <p:sp>
        <p:nvSpPr>
          <p:cNvPr id="13" name="Foliennummernplatzhalter 12"/>
          <p:cNvSpPr>
            <a:spLocks noGrp="1"/>
          </p:cNvSpPr>
          <p:nvPr>
            <p:ph type="sldNum" sz="quarter" idx="16"/>
          </p:nvPr>
        </p:nvSpPr>
        <p:spPr/>
        <p:txBody>
          <a:bodyPr/>
          <a:lstStyle/>
          <a:p>
            <a:fld id="{9DC1E638-3F78-4E0D-883A-B278700C48C0}" type="slidenum">
              <a:rPr lang="de-DE" smtClean="0"/>
              <a:pPr/>
              <a:t>‹#›</a:t>
            </a:fld>
            <a:endParaRPr lang="de-DE" dirty="0"/>
          </a:p>
        </p:txBody>
      </p:sp>
    </p:spTree>
    <p:extLst>
      <p:ext uri="{BB962C8B-B14F-4D97-AF65-F5344CB8AC3E}">
        <p14:creationId xmlns:p14="http://schemas.microsoft.com/office/powerpoint/2010/main" val="196622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D996B-DEC0-4E78-AD4C-1D1A13EA82E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FC17-6D83-4970-AA34-03FA41265113}" type="slidenum">
              <a:rPr lang="en-US" smtClean="0"/>
              <a:t>‹#›</a:t>
            </a:fld>
            <a:endParaRPr lang="en-US"/>
          </a:p>
        </p:txBody>
      </p:sp>
    </p:spTree>
    <p:extLst>
      <p:ext uri="{BB962C8B-B14F-4D97-AF65-F5344CB8AC3E}">
        <p14:creationId xmlns:p14="http://schemas.microsoft.com/office/powerpoint/2010/main" val="205230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D996B-DEC0-4E78-AD4C-1D1A13EA82E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FC17-6D83-4970-AA34-03FA41265113}" type="slidenum">
              <a:rPr lang="en-US" smtClean="0"/>
              <a:t>‹#›</a:t>
            </a:fld>
            <a:endParaRPr lang="en-US"/>
          </a:p>
        </p:txBody>
      </p:sp>
    </p:spTree>
    <p:extLst>
      <p:ext uri="{BB962C8B-B14F-4D97-AF65-F5344CB8AC3E}">
        <p14:creationId xmlns:p14="http://schemas.microsoft.com/office/powerpoint/2010/main" val="275050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1D996B-DEC0-4E78-AD4C-1D1A13EA82ED}"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DFC17-6D83-4970-AA34-03FA41265113}" type="slidenum">
              <a:rPr lang="en-US" smtClean="0"/>
              <a:t>‹#›</a:t>
            </a:fld>
            <a:endParaRPr lang="en-US"/>
          </a:p>
        </p:txBody>
      </p:sp>
    </p:spTree>
    <p:extLst>
      <p:ext uri="{BB962C8B-B14F-4D97-AF65-F5344CB8AC3E}">
        <p14:creationId xmlns:p14="http://schemas.microsoft.com/office/powerpoint/2010/main" val="130911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1D996B-DEC0-4E78-AD4C-1D1A13EA82ED}"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DFC17-6D83-4970-AA34-03FA41265113}" type="slidenum">
              <a:rPr lang="en-US" smtClean="0"/>
              <a:t>‹#›</a:t>
            </a:fld>
            <a:endParaRPr lang="en-US"/>
          </a:p>
        </p:txBody>
      </p:sp>
    </p:spTree>
    <p:extLst>
      <p:ext uri="{BB962C8B-B14F-4D97-AF65-F5344CB8AC3E}">
        <p14:creationId xmlns:p14="http://schemas.microsoft.com/office/powerpoint/2010/main" val="378216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1D996B-DEC0-4E78-AD4C-1D1A13EA82ED}"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BDFC17-6D83-4970-AA34-03FA41265113}" type="slidenum">
              <a:rPr lang="en-US" smtClean="0"/>
              <a:t>‹#›</a:t>
            </a:fld>
            <a:endParaRPr lang="en-US"/>
          </a:p>
        </p:txBody>
      </p:sp>
    </p:spTree>
    <p:extLst>
      <p:ext uri="{BB962C8B-B14F-4D97-AF65-F5344CB8AC3E}">
        <p14:creationId xmlns:p14="http://schemas.microsoft.com/office/powerpoint/2010/main" val="114699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D996B-DEC0-4E78-AD4C-1D1A13EA82ED}"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BDFC17-6D83-4970-AA34-03FA41265113}" type="slidenum">
              <a:rPr lang="en-US" smtClean="0"/>
              <a:t>‹#›</a:t>
            </a:fld>
            <a:endParaRPr lang="en-US"/>
          </a:p>
        </p:txBody>
      </p:sp>
    </p:spTree>
    <p:extLst>
      <p:ext uri="{BB962C8B-B14F-4D97-AF65-F5344CB8AC3E}">
        <p14:creationId xmlns:p14="http://schemas.microsoft.com/office/powerpoint/2010/main" val="179245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D996B-DEC0-4E78-AD4C-1D1A13EA82ED}"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DFC17-6D83-4970-AA34-03FA41265113}" type="slidenum">
              <a:rPr lang="en-US" smtClean="0"/>
              <a:t>‹#›</a:t>
            </a:fld>
            <a:endParaRPr lang="en-US"/>
          </a:p>
        </p:txBody>
      </p:sp>
    </p:spTree>
    <p:extLst>
      <p:ext uri="{BB962C8B-B14F-4D97-AF65-F5344CB8AC3E}">
        <p14:creationId xmlns:p14="http://schemas.microsoft.com/office/powerpoint/2010/main" val="824196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D996B-DEC0-4E78-AD4C-1D1A13EA82ED}"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DFC17-6D83-4970-AA34-03FA41265113}" type="slidenum">
              <a:rPr lang="en-US" smtClean="0"/>
              <a:t>‹#›</a:t>
            </a:fld>
            <a:endParaRPr lang="en-US"/>
          </a:p>
        </p:txBody>
      </p:sp>
    </p:spTree>
    <p:extLst>
      <p:ext uri="{BB962C8B-B14F-4D97-AF65-F5344CB8AC3E}">
        <p14:creationId xmlns:p14="http://schemas.microsoft.com/office/powerpoint/2010/main" val="385836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D996B-DEC0-4E78-AD4C-1D1A13EA82ED}" type="datetimeFigureOut">
              <a:rPr lang="en-US" smtClean="0"/>
              <a:t>10/4/2016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DFC17-6D83-4970-AA34-03FA41265113}" type="slidenum">
              <a:rPr lang="en-US" smtClean="0"/>
              <a:t>‹#›</a:t>
            </a:fld>
            <a:endParaRPr lang="en-US"/>
          </a:p>
        </p:txBody>
      </p:sp>
    </p:spTree>
    <p:extLst>
      <p:ext uri="{BB962C8B-B14F-4D97-AF65-F5344CB8AC3E}">
        <p14:creationId xmlns:p14="http://schemas.microsoft.com/office/powerpoint/2010/main" val="2161753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sustainabledevelopment.un.org/hlpf/2016" TargetMode="External"/><Relationship Id="rId3" Type="http://schemas.openxmlformats.org/officeDocument/2006/relationships/hyperlink" Target="https://undg.org/sdgscomingtolife/" TargetMode="External"/><Relationship Id="rId7" Type="http://schemas.openxmlformats.org/officeDocument/2006/relationships/hyperlink" Target="https://undg.org/wp-content/uploads/2015/10/Mainstreaming-the-2030-Agenda-UNDG-Interim-Reference-Guide-to-UNCTs-7-October-2015.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undg.org/wp-content/uploads/2016/05/Interim-UNDAF-Guidance-2016.pdf" TargetMode="External"/><Relationship Id="rId11" Type="http://schemas.openxmlformats.org/officeDocument/2006/relationships/image" Target="../media/image8.png"/><Relationship Id="rId5" Type="http://schemas.openxmlformats.org/officeDocument/2006/relationships/hyperlink" Target="http://www.un.org/ga/search/view_doc.asp?symbol=A/70/684&amp;Lang=E" TargetMode="External"/><Relationship Id="rId10" Type="http://schemas.openxmlformats.org/officeDocument/2006/relationships/hyperlink" Target="http://www.deliver2030.org/" TargetMode="External"/><Relationship Id="rId4" Type="http://schemas.openxmlformats.org/officeDocument/2006/relationships/hyperlink" Target="https://undg.org/wp-content/uploads/2016/07/SDGs-are-Coming-to-Life-UNDG.pdf" TargetMode="External"/><Relationship Id="rId9" Type="http://schemas.openxmlformats.org/officeDocument/2006/relationships/hyperlink" Target="https://sustainabledevelopment.un.org/content/documents/10735policy%20brief%20-%20distributed%20to%20HLPF%20sideevent%20participant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ustainabledevelopment.un.org/hlpf/2016"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1400" y="2461986"/>
            <a:ext cx="11068334" cy="1241946"/>
          </a:xfrm>
        </p:spPr>
        <p:txBody>
          <a:bodyPr>
            <a:normAutofit fontScale="90000"/>
          </a:bodyPr>
          <a:lstStyle/>
          <a:p>
            <a:r>
              <a:rPr lang="en-US" sz="6500" b="1" dirty="0" smtClean="0">
                <a:solidFill>
                  <a:srgbClr val="3366CC"/>
                </a:solidFill>
              </a:rPr>
              <a:t>The SDGs are coming to life</a:t>
            </a:r>
            <a:br>
              <a:rPr lang="en-US" sz="6500" b="1" dirty="0" smtClean="0">
                <a:solidFill>
                  <a:srgbClr val="3366CC"/>
                </a:solidFill>
              </a:rPr>
            </a:br>
            <a:r>
              <a:rPr lang="en-US" sz="6500" b="1" dirty="0" smtClean="0">
                <a:solidFill>
                  <a:srgbClr val="3366CC"/>
                </a:solidFill>
              </a:rPr>
              <a:t>-</a:t>
            </a:r>
            <a:r>
              <a:rPr lang="en-US" sz="6500" b="1" dirty="0">
                <a:solidFill>
                  <a:srgbClr val="3366CC"/>
                </a:solidFill>
              </a:rPr>
              <a:t> </a:t>
            </a:r>
            <a:r>
              <a:rPr lang="en-US" sz="5000" b="1" dirty="0" smtClean="0">
                <a:solidFill>
                  <a:srgbClr val="3366CC"/>
                </a:solidFill>
              </a:rPr>
              <a:t>Early </a:t>
            </a:r>
            <a:r>
              <a:rPr lang="en-US" sz="5000" b="1" dirty="0" smtClean="0">
                <a:solidFill>
                  <a:srgbClr val="3366CC"/>
                </a:solidFill>
              </a:rPr>
              <a:t>trends, country experiences and UN Response </a:t>
            </a:r>
            <a:r>
              <a:rPr lang="en-US" sz="5400" b="1" dirty="0" smtClean="0">
                <a:solidFill>
                  <a:srgbClr val="3366CC"/>
                </a:solidFill>
              </a:rPr>
              <a:t>-</a:t>
            </a:r>
            <a:endParaRPr lang="en-US" sz="5000" b="1" dirty="0">
              <a:solidFill>
                <a:srgbClr val="3366CC"/>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2643" y="5437783"/>
            <a:ext cx="1621066" cy="128016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031" y="5437783"/>
            <a:ext cx="1579500" cy="128016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1406" y="5437783"/>
            <a:ext cx="1486928" cy="128016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02699" y="5437783"/>
            <a:ext cx="1511008" cy="128016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98074" y="5437783"/>
            <a:ext cx="1486928" cy="128016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63228" y="5437783"/>
            <a:ext cx="1517149" cy="128016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7797" y="5437783"/>
            <a:ext cx="1517149" cy="1280160"/>
          </a:xfrm>
          <a:prstGeom prst="rect">
            <a:avLst/>
          </a:prstGeom>
        </p:spPr>
      </p:pic>
      <p:pic>
        <p:nvPicPr>
          <p:cNvPr id="12" name="Picture 11" descr="DOCOlogo_201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3725" y="99469"/>
            <a:ext cx="5485022" cy="391160"/>
          </a:xfrm>
          <a:prstGeom prst="rect">
            <a:avLst/>
          </a:prstGeom>
          <a:noFill/>
          <a:ln>
            <a:noFill/>
          </a:ln>
        </p:spPr>
      </p:pic>
      <p:sp>
        <p:nvSpPr>
          <p:cNvPr id="13" name="Subtitle 2"/>
          <p:cNvSpPr>
            <a:spLocks noGrp="1"/>
          </p:cNvSpPr>
          <p:nvPr>
            <p:ph type="subTitle" idx="1"/>
          </p:nvPr>
        </p:nvSpPr>
        <p:spPr>
          <a:xfrm>
            <a:off x="591828" y="3962399"/>
            <a:ext cx="11127906" cy="284859"/>
          </a:xfrm>
        </p:spPr>
        <p:txBody>
          <a:bodyPr>
            <a:noAutofit/>
          </a:bodyPr>
          <a:lstStyle/>
          <a:p>
            <a:pPr>
              <a:spcBef>
                <a:spcPts val="0"/>
              </a:spcBef>
              <a:spcAft>
                <a:spcPts val="600"/>
              </a:spcAft>
            </a:pPr>
            <a:r>
              <a:rPr lang="en-US" sz="2600" b="1" i="1" dirty="0"/>
              <a:t>Alex Warren-Rodríguez – Policy Advisor, UN DOCO</a:t>
            </a:r>
          </a:p>
          <a:p>
            <a:pPr>
              <a:spcBef>
                <a:spcPts val="0"/>
              </a:spcBef>
              <a:spcAft>
                <a:spcPts val="600"/>
              </a:spcAft>
            </a:pPr>
            <a:r>
              <a:rPr lang="en-US" sz="2600" b="1" i="1" dirty="0" smtClean="0"/>
              <a:t>New </a:t>
            </a:r>
            <a:r>
              <a:rPr lang="en-US" sz="2600" b="1" i="1" dirty="0"/>
              <a:t>York, </a:t>
            </a:r>
            <a:r>
              <a:rPr lang="en-US" sz="2600" b="1" i="1" dirty="0" smtClean="0"/>
              <a:t>October 6th </a:t>
            </a:r>
            <a:r>
              <a:rPr lang="en-US" sz="2600" b="1" i="1" dirty="0" smtClean="0"/>
              <a:t>2016</a:t>
            </a:r>
            <a:endParaRPr lang="en-US" sz="2600" b="1" i="1" dirty="0"/>
          </a:p>
          <a:p>
            <a:pPr>
              <a:spcBef>
                <a:spcPts val="0"/>
              </a:spcBef>
              <a:spcAft>
                <a:spcPts val="600"/>
              </a:spcAft>
            </a:pPr>
            <a:endParaRPr lang="en-US" sz="2600" b="1" i="1" dirty="0" smtClean="0"/>
          </a:p>
        </p:txBody>
      </p:sp>
    </p:spTree>
    <p:extLst>
      <p:ext uri="{BB962C8B-B14F-4D97-AF65-F5344CB8AC3E}">
        <p14:creationId xmlns:p14="http://schemas.microsoft.com/office/powerpoint/2010/main" val="267391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56975" y="97906"/>
            <a:ext cx="8518673" cy="94210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smtClean="0">
                <a:solidFill>
                  <a:srgbClr val="7030A0"/>
                </a:solidFill>
                <a:latin typeface="Aharoni" panose="02010803020104030203" pitchFamily="2" charset="-79"/>
                <a:cs typeface="Aharoni" panose="02010803020104030203" pitchFamily="2" charset="-79"/>
              </a:rPr>
              <a:t>UNCT direct support to national planning 2015-16</a:t>
            </a:r>
            <a:endParaRPr lang="en-US" sz="3600" b="1" dirty="0">
              <a:solidFill>
                <a:srgbClr val="7030A0"/>
              </a:solidFill>
              <a:latin typeface="Aharoni" panose="02010803020104030203" pitchFamily="2" charset="-79"/>
              <a:cs typeface="Aharoni" panose="02010803020104030203" pitchFamily="2" charset="-79"/>
            </a:endParaRPr>
          </a:p>
        </p:txBody>
      </p:sp>
      <p:pic>
        <p:nvPicPr>
          <p:cNvPr id="7" name="Picture 6" descr="DOCOlogo_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26" y="97906"/>
            <a:ext cx="3223249" cy="403135"/>
          </a:xfrm>
          <a:prstGeom prst="rect">
            <a:avLst/>
          </a:prstGeom>
          <a:noFill/>
          <a:ln>
            <a:noFill/>
          </a:ln>
        </p:spPr>
      </p:pic>
      <p:sp>
        <p:nvSpPr>
          <p:cNvPr id="2" name="Rectangle 1"/>
          <p:cNvSpPr/>
          <p:nvPr/>
        </p:nvSpPr>
        <p:spPr>
          <a:xfrm>
            <a:off x="505458" y="1253262"/>
            <a:ext cx="11370190" cy="400110"/>
          </a:xfrm>
          <a:prstGeom prst="rect">
            <a:avLst/>
          </a:prstGeom>
        </p:spPr>
        <p:txBody>
          <a:bodyPr wrap="square">
            <a:spAutoFit/>
          </a:bodyPr>
          <a:lstStyle/>
          <a:p>
            <a:pPr>
              <a:defRPr/>
            </a:pPr>
            <a:r>
              <a:rPr lang="en-US" sz="2000" b="1" dirty="0" smtClean="0"/>
              <a:t>78 </a:t>
            </a:r>
            <a:r>
              <a:rPr lang="en-US" sz="2000" b="1" dirty="0"/>
              <a:t>UNCTs responded “Yes” to the question: “Did the UN support the development of the National Plan?”</a:t>
            </a:r>
          </a:p>
        </p:txBody>
      </p:sp>
      <p:graphicFrame>
        <p:nvGraphicFramePr>
          <p:cNvPr id="10" name="Chart 9"/>
          <p:cNvGraphicFramePr>
            <a:graphicFrameLocks/>
          </p:cNvGraphicFramePr>
          <p:nvPr>
            <p:extLst/>
          </p:nvPr>
        </p:nvGraphicFramePr>
        <p:xfrm>
          <a:off x="327777" y="1866618"/>
          <a:ext cx="5341502" cy="46569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nvPr>
        </p:nvGraphicFramePr>
        <p:xfrm>
          <a:off x="6039478" y="1866618"/>
          <a:ext cx="5836170" cy="46489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24645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58693" y="386883"/>
            <a:ext cx="9818078" cy="9421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b="1" dirty="0" smtClean="0">
                <a:solidFill>
                  <a:srgbClr val="7030A0"/>
                </a:solidFill>
                <a:latin typeface="Aharoni" panose="02010803020104030203" pitchFamily="2" charset="-79"/>
                <a:cs typeface="Aharoni" panose="02010803020104030203" pitchFamily="2" charset="-79"/>
              </a:rPr>
              <a:t>116</a:t>
            </a:r>
            <a:r>
              <a:rPr lang="en-US" sz="3600" b="1" dirty="0" smtClean="0">
                <a:solidFill>
                  <a:srgbClr val="7030A0"/>
                </a:solidFill>
                <a:latin typeface="Aharoni" panose="02010803020104030203" pitchFamily="2" charset="-79"/>
                <a:cs typeface="Aharoni" panose="02010803020104030203" pitchFamily="2" charset="-79"/>
              </a:rPr>
              <a:t> of </a:t>
            </a:r>
            <a:r>
              <a:rPr lang="en-US" sz="4000" b="1" dirty="0" smtClean="0">
                <a:solidFill>
                  <a:srgbClr val="7030A0"/>
                </a:solidFill>
                <a:latin typeface="Aharoni" panose="02010803020104030203" pitchFamily="2" charset="-79"/>
                <a:cs typeface="Aharoni" panose="02010803020104030203" pitchFamily="2" charset="-79"/>
              </a:rPr>
              <a:t>131</a:t>
            </a:r>
            <a:r>
              <a:rPr lang="en-US" sz="3600" b="1" dirty="0" smtClean="0">
                <a:solidFill>
                  <a:srgbClr val="7030A0"/>
                </a:solidFill>
                <a:latin typeface="Aharoni" panose="02010803020104030203" pitchFamily="2" charset="-79"/>
                <a:cs typeface="Aharoni" panose="02010803020104030203" pitchFamily="2" charset="-79"/>
              </a:rPr>
              <a:t> UNCTs support national statistical capacities in 2016</a:t>
            </a:r>
            <a:endParaRPr lang="en-US" sz="3600" b="1" dirty="0">
              <a:solidFill>
                <a:srgbClr val="7030A0"/>
              </a:solidFill>
              <a:latin typeface="Aharoni" panose="02010803020104030203" pitchFamily="2" charset="-79"/>
              <a:cs typeface="Aharoni" panose="02010803020104030203" pitchFamily="2" charset="-79"/>
            </a:endParaRPr>
          </a:p>
        </p:txBody>
      </p:sp>
      <p:pic>
        <p:nvPicPr>
          <p:cNvPr id="11" name="Picture 10" descr="DOCOlogo_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26" y="0"/>
            <a:ext cx="3837026" cy="490629"/>
          </a:xfrm>
          <a:prstGeom prst="rect">
            <a:avLst/>
          </a:prstGeom>
          <a:noFill/>
          <a:ln>
            <a:noFill/>
          </a:ln>
        </p:spPr>
      </p:pic>
      <p:sp>
        <p:nvSpPr>
          <p:cNvPr id="2" name="Rectangle 1"/>
          <p:cNvSpPr/>
          <p:nvPr/>
        </p:nvSpPr>
        <p:spPr>
          <a:xfrm>
            <a:off x="256309" y="1376982"/>
            <a:ext cx="11820462" cy="707886"/>
          </a:xfrm>
          <a:prstGeom prst="rect">
            <a:avLst/>
          </a:prstGeom>
        </p:spPr>
        <p:txBody>
          <a:bodyPr wrap="square">
            <a:spAutoFit/>
          </a:bodyPr>
          <a:lstStyle/>
          <a:p>
            <a:r>
              <a:rPr lang="en-US" sz="2000" b="1" dirty="0" smtClean="0">
                <a:solidFill>
                  <a:schemeClr val="accent1">
                    <a:lumMod val="75000"/>
                  </a:schemeClr>
                </a:solidFill>
              </a:rPr>
              <a:t>122 of 131 UNCTs responded </a:t>
            </a:r>
            <a:r>
              <a:rPr lang="en-US" sz="2000" b="1" dirty="0">
                <a:solidFill>
                  <a:schemeClr val="accent1">
                    <a:lumMod val="75000"/>
                  </a:schemeClr>
                </a:solidFill>
              </a:rPr>
              <a:t>to </a:t>
            </a:r>
            <a:r>
              <a:rPr lang="en-US" sz="2000" b="1" dirty="0" smtClean="0">
                <a:solidFill>
                  <a:schemeClr val="accent1">
                    <a:lumMod val="75000"/>
                  </a:schemeClr>
                </a:solidFill>
              </a:rPr>
              <a:t>question: </a:t>
            </a:r>
            <a:r>
              <a:rPr lang="en-US" sz="2000" b="1" dirty="0">
                <a:solidFill>
                  <a:schemeClr val="accent1">
                    <a:lumMod val="75000"/>
                  </a:schemeClr>
                </a:solidFill>
              </a:rPr>
              <a:t>“Does the UNCT provide support to national statistical capacity</a:t>
            </a:r>
            <a:r>
              <a:rPr lang="en-US" sz="2000" b="1" dirty="0" smtClean="0">
                <a:solidFill>
                  <a:schemeClr val="accent1">
                    <a:lumMod val="75000"/>
                  </a:schemeClr>
                </a:solidFill>
              </a:rPr>
              <a:t>?” and 116 said ‘yes’</a:t>
            </a:r>
            <a:endParaRPr lang="en-US" sz="2000" b="1" dirty="0">
              <a:solidFill>
                <a:schemeClr val="accent1">
                  <a:lumMod val="75000"/>
                </a:schemeClr>
              </a:solidFill>
            </a:endParaRPr>
          </a:p>
        </p:txBody>
      </p:sp>
      <p:graphicFrame>
        <p:nvGraphicFramePr>
          <p:cNvPr id="7" name="Chart 6"/>
          <p:cNvGraphicFramePr>
            <a:graphicFrameLocks/>
          </p:cNvGraphicFramePr>
          <p:nvPr>
            <p:extLst/>
          </p:nvPr>
        </p:nvGraphicFramePr>
        <p:xfrm>
          <a:off x="374072" y="2215345"/>
          <a:ext cx="5321878" cy="43733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nvPr>
        </p:nvGraphicFramePr>
        <p:xfrm>
          <a:off x="6301709" y="2215344"/>
          <a:ext cx="5032593" cy="43733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1927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ustainable Development Goals are Coming to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496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800" b="1" dirty="0" smtClean="0">
                <a:solidFill>
                  <a:srgbClr val="0070C0"/>
                </a:solidFill>
              </a:rPr>
              <a:t>Uganda</a:t>
            </a:r>
            <a:endParaRPr lang="en-US" sz="4800" b="1" dirty="0">
              <a:solidFill>
                <a:srgbClr val="0070C0"/>
              </a:solidFill>
            </a:endParaRPr>
          </a:p>
        </p:txBody>
      </p:sp>
      <p:sp>
        <p:nvSpPr>
          <p:cNvPr id="4" name="Rectangle 3"/>
          <p:cNvSpPr/>
          <p:nvPr/>
        </p:nvSpPr>
        <p:spPr>
          <a:xfrm>
            <a:off x="838200" y="1099158"/>
            <a:ext cx="10668990" cy="5067541"/>
          </a:xfrm>
          <a:prstGeom prst="rect">
            <a:avLst/>
          </a:prstGeom>
          <a:solidFill>
            <a:schemeClr val="accent6">
              <a:lumMod val="20000"/>
              <a:lumOff val="80000"/>
              <a:alpha val="70000"/>
            </a:schemeClr>
          </a:solidFill>
        </p:spPr>
        <p:txBody>
          <a:bodyPr wrap="square">
            <a:spAutoFit/>
          </a:bodyPr>
          <a:lstStyle/>
          <a:p>
            <a:pPr marL="342900" indent="-342900" algn="just">
              <a:lnSpc>
                <a:spcPct val="90000"/>
              </a:lnSpc>
              <a:spcBef>
                <a:spcPts val="600"/>
              </a:spcBef>
              <a:spcAft>
                <a:spcPts val="600"/>
              </a:spcAft>
              <a:buSzPct val="80000"/>
              <a:buFont typeface="Courier New" panose="02070309020205020404" pitchFamily="49" charset="0"/>
              <a:buChar char="o"/>
            </a:pPr>
            <a:endParaRPr lang="en-US" sz="100" dirty="0" smtClean="0">
              <a:latin typeface="Calibri (body)"/>
              <a:ea typeface="MS Mincho" panose="02020609040205080304" pitchFamily="49" charset="-128"/>
              <a:cs typeface="Times New Roman" panose="02020603050405020304" pitchFamily="18" charset="0"/>
            </a:endParaRPr>
          </a:p>
          <a:p>
            <a:pPr marL="342900" indent="-342900" algn="just">
              <a:lnSpc>
                <a:spcPct val="90000"/>
              </a:lnSpc>
              <a:spcBef>
                <a:spcPts val="600"/>
              </a:spcBef>
              <a:spcAft>
                <a:spcPts val="1800"/>
              </a:spcAft>
              <a:buSzPct val="80000"/>
              <a:buFont typeface="Courier New" panose="02070309020205020404" pitchFamily="49" charset="0"/>
              <a:buChar char="o"/>
            </a:pPr>
            <a:r>
              <a:rPr lang="en-US" sz="2400" dirty="0" smtClean="0">
                <a:latin typeface="Calibri (body)"/>
                <a:ea typeface="MS Mincho" panose="02020609040205080304" pitchFamily="49" charset="-128"/>
                <a:cs typeface="Times New Roman" panose="02020603050405020304" pitchFamily="18" charset="0"/>
              </a:rPr>
              <a:t>Post-2015 consultations coincided </a:t>
            </a:r>
            <a:r>
              <a:rPr lang="en-US" sz="2400" dirty="0">
                <a:latin typeface="Calibri (body)"/>
                <a:ea typeface="MS Mincho" panose="02020609040205080304" pitchFamily="49" charset="-128"/>
                <a:cs typeface="Times New Roman" panose="02020603050405020304" pitchFamily="18" charset="0"/>
              </a:rPr>
              <a:t>and </a:t>
            </a:r>
            <a:r>
              <a:rPr lang="en-US" sz="2400" dirty="0" smtClean="0">
                <a:latin typeface="Calibri (body)"/>
                <a:ea typeface="MS Mincho" panose="02020609040205080304" pitchFamily="49" charset="-128"/>
                <a:cs typeface="Times New Roman" panose="02020603050405020304" pitchFamily="18" charset="0"/>
              </a:rPr>
              <a:t>were </a:t>
            </a:r>
            <a:r>
              <a:rPr lang="en-US" sz="2400" dirty="0">
                <a:latin typeface="Calibri (body)"/>
                <a:ea typeface="MS Mincho" panose="02020609040205080304" pitchFamily="49" charset="-128"/>
                <a:cs typeface="Times New Roman" panose="02020603050405020304" pitchFamily="18" charset="0"/>
              </a:rPr>
              <a:t>aligned with </a:t>
            </a:r>
            <a:r>
              <a:rPr lang="en-US" sz="2400" dirty="0" smtClean="0">
                <a:latin typeface="Calibri (body)"/>
                <a:ea typeface="MS Mincho" panose="02020609040205080304" pitchFamily="49" charset="-128"/>
                <a:cs typeface="Times New Roman" panose="02020603050405020304" pitchFamily="18" charset="0"/>
              </a:rPr>
              <a:t>national Vision 2040. </a:t>
            </a:r>
            <a:r>
              <a:rPr lang="en-US" sz="2400" dirty="0">
                <a:latin typeface="Calibri (body)"/>
                <a:ea typeface="MS Mincho" panose="02020609040205080304" pitchFamily="49" charset="-128"/>
                <a:cs typeface="Times New Roman" panose="02020603050405020304" pitchFamily="18" charset="0"/>
              </a:rPr>
              <a:t>As a result, 76% of SDG targets are mainstreamed in the </a:t>
            </a:r>
            <a:r>
              <a:rPr lang="en-US" sz="2400" dirty="0" smtClean="0">
                <a:latin typeface="Calibri (body)"/>
                <a:ea typeface="MS Mincho" panose="02020609040205080304" pitchFamily="49" charset="-128"/>
                <a:cs typeface="Times New Roman" panose="02020603050405020304" pitchFamily="18" charset="0"/>
              </a:rPr>
              <a:t>NDP-II</a:t>
            </a:r>
            <a:endParaRPr lang="en-US" sz="2400" dirty="0">
              <a:latin typeface="Calibri (body)"/>
              <a:ea typeface="MS Mincho" panose="02020609040205080304" pitchFamily="49" charset="-128"/>
              <a:cs typeface="Times New Roman" panose="02020603050405020304" pitchFamily="18" charset="0"/>
            </a:endParaRPr>
          </a:p>
          <a:p>
            <a:pPr marL="342900" indent="-342900" algn="just">
              <a:lnSpc>
                <a:spcPct val="90000"/>
              </a:lnSpc>
              <a:spcAft>
                <a:spcPts val="1800"/>
              </a:spcAft>
              <a:buSzPct val="80000"/>
              <a:buFont typeface="Courier New" panose="02070309020205020404" pitchFamily="49" charset="0"/>
              <a:buChar char="o"/>
            </a:pPr>
            <a:r>
              <a:rPr lang="en-US" sz="2400" dirty="0">
                <a:latin typeface="Calibri (body)"/>
                <a:ea typeface="MS Mincho" panose="02020609040205080304" pitchFamily="49" charset="-128"/>
                <a:cs typeface="Times New Roman" panose="02020603050405020304" pitchFamily="18" charset="0"/>
              </a:rPr>
              <a:t> </a:t>
            </a:r>
            <a:r>
              <a:rPr lang="en-US" sz="2400" dirty="0" smtClean="0">
                <a:latin typeface="Calibri (body)"/>
                <a:ea typeface="MS Mincho" panose="02020609040205080304" pitchFamily="49" charset="-128"/>
                <a:cs typeface="Times New Roman" panose="02020603050405020304" pitchFamily="18" charset="0"/>
              </a:rPr>
              <a:t>More </a:t>
            </a:r>
            <a:r>
              <a:rPr lang="en-US" sz="2400" dirty="0">
                <a:latin typeface="Calibri (body)"/>
                <a:ea typeface="MS Mincho" panose="02020609040205080304" pitchFamily="49" charset="-128"/>
                <a:cs typeface="Times New Roman" panose="02020603050405020304" pitchFamily="18" charset="0"/>
              </a:rPr>
              <a:t>than 80% of </a:t>
            </a:r>
            <a:r>
              <a:rPr lang="en-US" sz="2400" dirty="0" smtClean="0">
                <a:latin typeface="Calibri (body)"/>
                <a:ea typeface="MS Mincho" panose="02020609040205080304" pitchFamily="49" charset="-128"/>
                <a:cs typeface="Times New Roman" panose="02020603050405020304" pitchFamily="18" charset="0"/>
              </a:rPr>
              <a:t>targets </a:t>
            </a:r>
            <a:r>
              <a:rPr lang="en-US" sz="2400" dirty="0">
                <a:latin typeface="Calibri (body)"/>
                <a:ea typeface="MS Mincho" panose="02020609040205080304" pitchFamily="49" charset="-128"/>
                <a:cs typeface="Times New Roman" panose="02020603050405020304" pitchFamily="18" charset="0"/>
              </a:rPr>
              <a:t>have been mainstreamed </a:t>
            </a:r>
            <a:r>
              <a:rPr lang="en-US" sz="2400" dirty="0" smtClean="0">
                <a:latin typeface="Calibri (body)"/>
                <a:ea typeface="MS Mincho" panose="02020609040205080304" pitchFamily="49" charset="-128"/>
                <a:cs typeface="Times New Roman" panose="02020603050405020304" pitchFamily="18" charset="0"/>
              </a:rPr>
              <a:t>UNDAF </a:t>
            </a:r>
            <a:r>
              <a:rPr lang="en-US" sz="2400" dirty="0">
                <a:latin typeface="Calibri (body)"/>
                <a:ea typeface="MS Mincho" panose="02020609040205080304" pitchFamily="49" charset="-128"/>
                <a:cs typeface="Times New Roman" panose="02020603050405020304" pitchFamily="18" charset="0"/>
              </a:rPr>
              <a:t>(2016-2020</a:t>
            </a:r>
            <a:r>
              <a:rPr lang="en-US" sz="2400" dirty="0" smtClean="0">
                <a:latin typeface="Calibri (body)"/>
                <a:ea typeface="MS Mincho" panose="02020609040205080304" pitchFamily="49" charset="-128"/>
                <a:cs typeface="Times New Roman" panose="02020603050405020304" pitchFamily="18" charset="0"/>
              </a:rPr>
              <a:t>)</a:t>
            </a:r>
            <a:endParaRPr lang="en-US" sz="2400" dirty="0">
              <a:latin typeface="Calibri (body)"/>
              <a:ea typeface="MS Mincho" panose="02020609040205080304" pitchFamily="49" charset="-128"/>
              <a:cs typeface="Times New Roman" panose="02020603050405020304" pitchFamily="18" charset="0"/>
            </a:endParaRPr>
          </a:p>
          <a:p>
            <a:pPr marL="342900" indent="-342900" algn="just">
              <a:lnSpc>
                <a:spcPct val="90000"/>
              </a:lnSpc>
              <a:spcAft>
                <a:spcPts val="1200"/>
              </a:spcAft>
              <a:buSzPct val="80000"/>
              <a:buFont typeface="Courier New" panose="02070309020205020404" pitchFamily="49" charset="0"/>
              <a:buChar char="o"/>
            </a:pPr>
            <a:r>
              <a:rPr lang="en-US" sz="2400" dirty="0">
                <a:latin typeface="Calibri (body)"/>
                <a:ea typeface="MS Mincho" panose="02020609040205080304" pitchFamily="49" charset="-128"/>
                <a:cs typeface="Times New Roman" panose="02020603050405020304" pitchFamily="18" charset="0"/>
              </a:rPr>
              <a:t> </a:t>
            </a:r>
            <a:r>
              <a:rPr lang="en-US" sz="2400" dirty="0" smtClean="0">
                <a:latin typeface="Calibri (body)"/>
                <a:ea typeface="MS Mincho" panose="02020609040205080304" pitchFamily="49" charset="-128"/>
                <a:cs typeface="Times New Roman" panose="02020603050405020304" pitchFamily="18" charset="0"/>
              </a:rPr>
              <a:t>UNCT is </a:t>
            </a:r>
            <a:r>
              <a:rPr lang="en-US" sz="2400" dirty="0">
                <a:latin typeface="Calibri (body)"/>
                <a:ea typeface="MS Mincho" panose="02020609040205080304" pitchFamily="49" charset="-128"/>
                <a:cs typeface="Times New Roman" panose="02020603050405020304" pitchFamily="18" charset="0"/>
              </a:rPr>
              <a:t>already implementing 5 of 8 MAPS mainstreaming </a:t>
            </a:r>
            <a:r>
              <a:rPr lang="en-US" sz="2400" dirty="0" smtClean="0">
                <a:latin typeface="Calibri (body)"/>
                <a:ea typeface="MS Mincho" panose="02020609040205080304" pitchFamily="49" charset="-128"/>
                <a:cs typeface="Times New Roman" panose="02020603050405020304" pitchFamily="18" charset="0"/>
              </a:rPr>
              <a:t>areas:</a:t>
            </a:r>
            <a:endParaRPr lang="en-US" sz="2400" dirty="0">
              <a:latin typeface="Calibri (body)"/>
              <a:ea typeface="MS Mincho" panose="02020609040205080304" pitchFamily="49" charset="-128"/>
              <a:cs typeface="Times New Roman" panose="02020603050405020304" pitchFamily="18" charset="0"/>
            </a:endParaRPr>
          </a:p>
          <a:p>
            <a:pPr marL="800100" lvl="1" indent="-342900" algn="just">
              <a:lnSpc>
                <a:spcPct val="90000"/>
              </a:lnSpc>
              <a:spcAft>
                <a:spcPts val="1200"/>
              </a:spcAft>
              <a:buSzPct val="100000"/>
              <a:buFont typeface="Arial" panose="020B0604020202020204" pitchFamily="34" charset="0"/>
              <a:buChar char="•"/>
            </a:pPr>
            <a:r>
              <a:rPr lang="en-US" sz="2000" dirty="0">
                <a:latin typeface="Calibri (body)"/>
                <a:ea typeface="MS Mincho" panose="02020609040205080304" pitchFamily="49" charset="-128"/>
                <a:cs typeface="Times New Roman" panose="02020603050405020304" pitchFamily="18" charset="0"/>
              </a:rPr>
              <a:t>Domestication of the proceeding of the Addis conference </a:t>
            </a:r>
            <a:endParaRPr lang="en-US" sz="2000" dirty="0" smtClean="0">
              <a:latin typeface="Calibri (body)"/>
              <a:ea typeface="MS Mincho" panose="02020609040205080304" pitchFamily="49" charset="-128"/>
              <a:cs typeface="Times New Roman" panose="02020603050405020304" pitchFamily="18" charset="0"/>
            </a:endParaRPr>
          </a:p>
          <a:p>
            <a:pPr marL="800100" lvl="1" indent="-342900" algn="just">
              <a:lnSpc>
                <a:spcPct val="90000"/>
              </a:lnSpc>
              <a:spcAft>
                <a:spcPts val="1200"/>
              </a:spcAft>
              <a:buSzPct val="100000"/>
              <a:buFont typeface="Arial" panose="020B0604020202020204" pitchFamily="34" charset="0"/>
              <a:buChar char="•"/>
            </a:pPr>
            <a:r>
              <a:rPr lang="en-US" sz="2000" dirty="0" smtClean="0">
                <a:latin typeface="Calibri (body)"/>
                <a:ea typeface="MS Mincho" panose="02020609040205080304" pitchFamily="49" charset="-128"/>
                <a:cs typeface="Times New Roman" panose="02020603050405020304" pitchFamily="18" charset="0"/>
              </a:rPr>
              <a:t>Training </a:t>
            </a:r>
            <a:r>
              <a:rPr lang="en-US" sz="2000" dirty="0">
                <a:latin typeface="Calibri (body)"/>
                <a:ea typeface="MS Mincho" panose="02020609040205080304" pitchFamily="49" charset="-128"/>
                <a:cs typeface="Times New Roman" panose="02020603050405020304" pitchFamily="18" charset="0"/>
              </a:rPr>
              <a:t>of </a:t>
            </a:r>
            <a:r>
              <a:rPr lang="en-US" sz="2000" dirty="0" smtClean="0">
                <a:latin typeface="Calibri (body)"/>
                <a:ea typeface="MS Mincho" panose="02020609040205080304" pitchFamily="49" charset="-128"/>
                <a:cs typeface="Times New Roman" panose="02020603050405020304" pitchFamily="18" charset="0"/>
              </a:rPr>
              <a:t>local government </a:t>
            </a:r>
            <a:r>
              <a:rPr lang="en-US" sz="2000" dirty="0">
                <a:latin typeface="Calibri (body)"/>
                <a:ea typeface="MS Mincho" panose="02020609040205080304" pitchFamily="49" charset="-128"/>
                <a:cs typeface="Times New Roman" panose="02020603050405020304" pitchFamily="18" charset="0"/>
              </a:rPr>
              <a:t>planning experts and media </a:t>
            </a:r>
            <a:r>
              <a:rPr lang="en-US" sz="2000" dirty="0" smtClean="0">
                <a:latin typeface="Calibri (body)"/>
                <a:ea typeface="MS Mincho" panose="02020609040205080304" pitchFamily="49" charset="-128"/>
                <a:cs typeface="Times New Roman" panose="02020603050405020304" pitchFamily="18" charset="0"/>
              </a:rPr>
              <a:t>on </a:t>
            </a:r>
            <a:r>
              <a:rPr lang="en-US" sz="2000" dirty="0">
                <a:latin typeface="Calibri (body)"/>
                <a:ea typeface="MS Mincho" panose="02020609040205080304" pitchFamily="49" charset="-128"/>
                <a:cs typeface="Times New Roman" panose="02020603050405020304" pitchFamily="18" charset="0"/>
              </a:rPr>
              <a:t>mainstreaming </a:t>
            </a:r>
            <a:r>
              <a:rPr lang="en-US" sz="2000" dirty="0" smtClean="0">
                <a:latin typeface="Calibri (body)"/>
                <a:ea typeface="MS Mincho" panose="02020609040205080304" pitchFamily="49" charset="-128"/>
                <a:cs typeface="Times New Roman" panose="02020603050405020304" pitchFamily="18" charset="0"/>
              </a:rPr>
              <a:t>SDGs</a:t>
            </a:r>
            <a:endParaRPr lang="en-US" sz="2000" dirty="0">
              <a:latin typeface="Calibri (body)"/>
              <a:ea typeface="MS Mincho" panose="02020609040205080304" pitchFamily="49" charset="-128"/>
              <a:cs typeface="Times New Roman" panose="02020603050405020304" pitchFamily="18" charset="0"/>
            </a:endParaRPr>
          </a:p>
          <a:p>
            <a:pPr marL="800100" lvl="1" indent="-342900" algn="just">
              <a:lnSpc>
                <a:spcPct val="90000"/>
              </a:lnSpc>
              <a:spcAft>
                <a:spcPts val="1200"/>
              </a:spcAft>
              <a:buSzPct val="100000"/>
              <a:buFont typeface="Arial" panose="020B0604020202020204" pitchFamily="34" charset="0"/>
              <a:buChar char="•"/>
            </a:pPr>
            <a:r>
              <a:rPr lang="en-US" sz="2000" dirty="0">
                <a:latin typeface="Calibri (body)"/>
                <a:ea typeface="MS Mincho" panose="02020609040205080304" pitchFamily="49" charset="-128"/>
                <a:cs typeface="Times New Roman" panose="02020603050405020304" pitchFamily="18" charset="0"/>
              </a:rPr>
              <a:t>Translation </a:t>
            </a:r>
            <a:r>
              <a:rPr lang="en-US" sz="2000" dirty="0" smtClean="0">
                <a:latin typeface="Calibri (body)"/>
                <a:ea typeface="MS Mincho" panose="02020609040205080304" pitchFamily="49" charset="-128"/>
                <a:cs typeface="Times New Roman" panose="02020603050405020304" pitchFamily="18" charset="0"/>
              </a:rPr>
              <a:t>of </a:t>
            </a:r>
            <a:r>
              <a:rPr lang="en-US" sz="2000" dirty="0">
                <a:latin typeface="Calibri (body)"/>
                <a:ea typeface="MS Mincho" panose="02020609040205080304" pitchFamily="49" charset="-128"/>
                <a:cs typeface="Times New Roman" panose="02020603050405020304" pitchFamily="18" charset="0"/>
              </a:rPr>
              <a:t>materials for SDG popularization into four major languages.</a:t>
            </a:r>
          </a:p>
          <a:p>
            <a:pPr marL="800100" lvl="1" indent="-342900" algn="just">
              <a:lnSpc>
                <a:spcPct val="90000"/>
              </a:lnSpc>
              <a:spcAft>
                <a:spcPts val="1200"/>
              </a:spcAft>
              <a:buSzPct val="100000"/>
              <a:buFont typeface="Arial" panose="020B0604020202020204" pitchFamily="34" charset="0"/>
              <a:buChar char="•"/>
            </a:pPr>
            <a:r>
              <a:rPr lang="en-US" sz="2000" dirty="0">
                <a:latin typeface="Calibri (body)"/>
                <a:ea typeface="MS Mincho" panose="02020609040205080304" pitchFamily="49" charset="-128"/>
                <a:cs typeface="Times New Roman" panose="02020603050405020304" pitchFamily="18" charset="0"/>
              </a:rPr>
              <a:t>Appointment of </a:t>
            </a:r>
            <a:r>
              <a:rPr lang="en-US" sz="2000" dirty="0" smtClean="0">
                <a:latin typeface="Calibri (body)"/>
                <a:ea typeface="MS Mincho" panose="02020609040205080304" pitchFamily="49" charset="-128"/>
                <a:cs typeface="Times New Roman" panose="02020603050405020304" pitchFamily="18" charset="0"/>
              </a:rPr>
              <a:t>SDG </a:t>
            </a:r>
            <a:r>
              <a:rPr lang="en-US" sz="2000" dirty="0">
                <a:latin typeface="Calibri (body)"/>
                <a:ea typeface="MS Mincho" panose="02020609040205080304" pitchFamily="49" charset="-128"/>
                <a:cs typeface="Times New Roman" panose="02020603050405020304" pitchFamily="18" charset="0"/>
              </a:rPr>
              <a:t>ambassadors to popularize the </a:t>
            </a:r>
            <a:r>
              <a:rPr lang="en-US" sz="2000" dirty="0" smtClean="0">
                <a:latin typeface="Calibri (body)"/>
                <a:ea typeface="MS Mincho" panose="02020609040205080304" pitchFamily="49" charset="-128"/>
                <a:cs typeface="Times New Roman" panose="02020603050405020304" pitchFamily="18" charset="0"/>
              </a:rPr>
              <a:t>goals (Museveni SDG16)</a:t>
            </a:r>
            <a:endParaRPr lang="en-US" sz="2000" dirty="0">
              <a:latin typeface="Calibri (body)"/>
              <a:ea typeface="MS Mincho" panose="02020609040205080304" pitchFamily="49" charset="-128"/>
              <a:cs typeface="Times New Roman" panose="02020603050405020304" pitchFamily="18" charset="0"/>
            </a:endParaRPr>
          </a:p>
          <a:p>
            <a:pPr marL="800100" lvl="1" indent="-342900" algn="just">
              <a:lnSpc>
                <a:spcPct val="90000"/>
              </a:lnSpc>
              <a:spcAft>
                <a:spcPts val="1200"/>
              </a:spcAft>
              <a:buSzPct val="100000"/>
              <a:buFont typeface="Arial" panose="020B0604020202020204" pitchFamily="34" charset="0"/>
              <a:buChar char="•"/>
            </a:pPr>
            <a:r>
              <a:rPr lang="en-US" sz="2000" dirty="0">
                <a:latin typeface="Calibri (body)"/>
                <a:ea typeface="MS Mincho" panose="02020609040205080304" pitchFamily="49" charset="-128"/>
                <a:cs typeface="Times New Roman" panose="02020603050405020304" pitchFamily="18" charset="0"/>
              </a:rPr>
              <a:t>Partnership with local SDG ambassadors to popularize SDGs through short animation video - Popularization of SDGs on Television</a:t>
            </a:r>
          </a:p>
          <a:p>
            <a:pPr marL="800100" lvl="1" indent="-342900" algn="just">
              <a:lnSpc>
                <a:spcPct val="90000"/>
              </a:lnSpc>
              <a:spcAft>
                <a:spcPts val="1800"/>
              </a:spcAft>
              <a:buSzPct val="100000"/>
              <a:buFont typeface="Arial" panose="020B0604020202020204" pitchFamily="34" charset="0"/>
              <a:buChar char="•"/>
            </a:pPr>
            <a:r>
              <a:rPr lang="en-US" sz="2000" dirty="0">
                <a:latin typeface="Calibri (body)"/>
                <a:ea typeface="MS Mincho" panose="02020609040205080304" pitchFamily="49" charset="-128"/>
                <a:cs typeface="Times New Roman" panose="02020603050405020304" pitchFamily="18" charset="0"/>
              </a:rPr>
              <a:t>“Anthem-mainstreaming”: Use of the national anthem to popularize the </a:t>
            </a:r>
            <a:r>
              <a:rPr lang="en-US" sz="2000" dirty="0" smtClean="0">
                <a:latin typeface="Calibri (body)"/>
                <a:ea typeface="MS Mincho" panose="02020609040205080304" pitchFamily="49" charset="-128"/>
                <a:cs typeface="Times New Roman" panose="02020603050405020304" pitchFamily="18" charset="0"/>
              </a:rPr>
              <a:t>SDGs</a:t>
            </a:r>
            <a:endParaRPr lang="en-US" sz="2000" dirty="0">
              <a:latin typeface="Calibri (body)"/>
              <a:ea typeface="MS Mincho" panose="02020609040205080304" pitchFamily="49" charset="-128"/>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86148BF-C5E2-473B-90C9-10BCA0003AAE}" type="slidenum">
              <a:rPr lang="en-US" smtClean="0"/>
              <a:t>13</a:t>
            </a:fld>
            <a:endParaRPr lang="en-US"/>
          </a:p>
        </p:txBody>
      </p:sp>
    </p:spTree>
    <p:extLst>
      <p:ext uri="{BB962C8B-B14F-4D97-AF65-F5344CB8AC3E}">
        <p14:creationId xmlns:p14="http://schemas.microsoft.com/office/powerpoint/2010/main" val="2088021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2413"/>
          </a:xfrm>
        </p:spPr>
        <p:txBody>
          <a:bodyPr vert="horz" lIns="91440" tIns="45720" rIns="91440" bIns="45720" rtlCol="0" anchor="ctr">
            <a:normAutofit/>
          </a:bodyPr>
          <a:lstStyle/>
          <a:p>
            <a:r>
              <a:rPr lang="en-US" sz="4800" b="1" dirty="0">
                <a:solidFill>
                  <a:schemeClr val="accent5">
                    <a:lumMod val="50000"/>
                  </a:schemeClr>
                </a:solidFill>
              </a:rPr>
              <a:t>Turkmenistan</a:t>
            </a:r>
          </a:p>
        </p:txBody>
      </p:sp>
      <p:sp>
        <p:nvSpPr>
          <p:cNvPr id="3" name="Content Placeholder 2"/>
          <p:cNvSpPr>
            <a:spLocks noGrp="1"/>
          </p:cNvSpPr>
          <p:nvPr>
            <p:ph idx="1"/>
          </p:nvPr>
        </p:nvSpPr>
        <p:spPr>
          <a:xfrm>
            <a:off x="838201" y="1282536"/>
            <a:ext cx="10383982" cy="4894428"/>
          </a:xfrm>
          <a:solidFill>
            <a:schemeClr val="accent4">
              <a:lumMod val="20000"/>
              <a:lumOff val="80000"/>
              <a:alpha val="70000"/>
            </a:schemeClr>
          </a:solidFill>
        </p:spPr>
        <p:txBody>
          <a:bodyPr>
            <a:normAutofit fontScale="92500"/>
          </a:bodyPr>
          <a:lstStyle/>
          <a:p>
            <a:pPr marL="463550" indent="-463550" algn="just">
              <a:spcBef>
                <a:spcPts val="200"/>
              </a:spcBef>
              <a:spcAft>
                <a:spcPts val="1800"/>
              </a:spcAft>
              <a:buSzPct val="80000"/>
              <a:buFont typeface="Courier New" panose="02070309020205020404" pitchFamily="49" charset="0"/>
              <a:buChar char="o"/>
            </a:pPr>
            <a:endParaRPr lang="en-US" sz="200" dirty="0" smtClean="0">
              <a:ea typeface="MS Mincho" panose="02020609040205080304" pitchFamily="49" charset="-128"/>
              <a:cs typeface="Consolas" panose="020B0609020204030204" pitchFamily="49" charset="0"/>
            </a:endParaRPr>
          </a:p>
          <a:p>
            <a:pPr marL="463550" indent="-463550" algn="just">
              <a:spcBef>
                <a:spcPts val="200"/>
              </a:spcBef>
              <a:spcAft>
                <a:spcPts val="1800"/>
              </a:spcAft>
              <a:buSzPct val="80000"/>
              <a:buFont typeface="Courier New" panose="02070309020205020404" pitchFamily="49" charset="0"/>
              <a:buChar char="o"/>
            </a:pPr>
            <a:r>
              <a:rPr lang="en-US" dirty="0" smtClean="0">
                <a:ea typeface="MS Mincho" panose="02020609040205080304" pitchFamily="49" charset="-128"/>
                <a:cs typeface="Consolas" panose="020B0609020204030204" pitchFamily="49" charset="0"/>
              </a:rPr>
              <a:t>In </a:t>
            </a:r>
            <a:r>
              <a:rPr lang="en-US" dirty="0">
                <a:ea typeface="MS Mincho" panose="02020609040205080304" pitchFamily="49" charset="-128"/>
                <a:cs typeface="Consolas" panose="020B0609020204030204" pitchFamily="49" charset="0"/>
              </a:rPr>
              <a:t>Oct. 2015, the UNCT advocated with government to adopt  a 3 stage process to roll out the SDGs. This was approved at the highest level.</a:t>
            </a:r>
          </a:p>
          <a:p>
            <a:pPr marL="463550" indent="-463550" algn="just">
              <a:spcAft>
                <a:spcPts val="1800"/>
              </a:spcAft>
              <a:buSzPct val="80000"/>
              <a:buFont typeface="Courier New" panose="02070309020205020404" pitchFamily="49" charset="0"/>
              <a:buChar char="o"/>
            </a:pPr>
            <a:r>
              <a:rPr lang="en-US" b="1" dirty="0">
                <a:ea typeface="MS Mincho" panose="02020609040205080304" pitchFamily="49" charset="-128"/>
                <a:cs typeface="Consolas" panose="020B0609020204030204" pitchFamily="49" charset="0"/>
              </a:rPr>
              <a:t>Stage 1: </a:t>
            </a:r>
            <a:r>
              <a:rPr lang="en-US" dirty="0">
                <a:ea typeface="MS Mincho" panose="02020609040205080304" pitchFamily="49" charset="-128"/>
                <a:cs typeface="Consolas" panose="020B0609020204030204" pitchFamily="49" charset="0"/>
              </a:rPr>
              <a:t>Conduct national consultations with key sector ministries to agree  on the adoption of the universal 17 SDG goals and 169 targets and 200 plus indicators that are relevant to Turkmenistan</a:t>
            </a:r>
          </a:p>
          <a:p>
            <a:pPr marL="463550" lvl="0" indent="-463550" algn="just">
              <a:spcAft>
                <a:spcPts val="1800"/>
              </a:spcAft>
              <a:buSzPct val="80000"/>
              <a:buFont typeface="Courier New" panose="02070309020205020404" pitchFamily="49" charset="0"/>
              <a:buChar char="o"/>
            </a:pPr>
            <a:r>
              <a:rPr lang="en-US" b="1" dirty="0">
                <a:ea typeface="MS Mincho" panose="02020609040205080304" pitchFamily="49" charset="-128"/>
                <a:cs typeface="Consolas" panose="020B0609020204030204" pitchFamily="49" charset="0"/>
              </a:rPr>
              <a:t>Stage 2: </a:t>
            </a:r>
            <a:r>
              <a:rPr lang="en-US" dirty="0">
                <a:ea typeface="MS Mincho" panose="02020609040205080304" pitchFamily="49" charset="-128"/>
                <a:cs typeface="Consolas" panose="020B0609020204030204" pitchFamily="49" charset="0"/>
              </a:rPr>
              <a:t>Integrate SDGs, targets &amp; indicators  into the 5 year Presidential </a:t>
            </a:r>
            <a:r>
              <a:rPr lang="en-US" dirty="0" err="1">
                <a:ea typeface="MS Mincho" panose="02020609040205080304" pitchFamily="49" charset="-128"/>
                <a:cs typeface="Consolas" panose="020B0609020204030204" pitchFamily="49" charset="0"/>
              </a:rPr>
              <a:t>Programme</a:t>
            </a:r>
            <a:r>
              <a:rPr lang="en-US" dirty="0">
                <a:ea typeface="MS Mincho" panose="02020609040205080304" pitchFamily="49" charset="-128"/>
                <a:cs typeface="Consolas" panose="020B0609020204030204" pitchFamily="49" charset="0"/>
              </a:rPr>
              <a:t> for 2017-2021 and targeted sectoral plans and strategies</a:t>
            </a:r>
          </a:p>
          <a:p>
            <a:pPr marL="463550" lvl="0" indent="-463550" algn="just">
              <a:spcAft>
                <a:spcPts val="200"/>
              </a:spcAft>
              <a:buSzPct val="80000"/>
              <a:buFont typeface="Courier New" panose="02070309020205020404" pitchFamily="49" charset="0"/>
              <a:buChar char="o"/>
            </a:pPr>
            <a:r>
              <a:rPr lang="en-US" b="1" dirty="0">
                <a:ea typeface="MS Mincho" panose="02020609040205080304" pitchFamily="49" charset="-128"/>
                <a:cs typeface="Consolas" panose="020B0609020204030204" pitchFamily="49" charset="0"/>
              </a:rPr>
              <a:t>Stage 3: </a:t>
            </a:r>
            <a:r>
              <a:rPr lang="en-US" dirty="0">
                <a:ea typeface="MS Mincho" panose="02020609040205080304" pitchFamily="49" charset="-128"/>
                <a:cs typeface="Consolas" panose="020B0609020204030204" pitchFamily="49" charset="0"/>
              </a:rPr>
              <a:t>Define data systems required to measure progress for targeted SDGs in selected line ministries and </a:t>
            </a:r>
            <a:r>
              <a:rPr lang="en-US" dirty="0" smtClean="0">
                <a:ea typeface="MS Mincho" panose="02020609040205080304" pitchFamily="49" charset="-128"/>
                <a:cs typeface="Consolas" panose="020B0609020204030204" pitchFamily="49" charset="0"/>
              </a:rPr>
              <a:t>National </a:t>
            </a:r>
            <a:r>
              <a:rPr lang="en-US" dirty="0">
                <a:ea typeface="MS Mincho" panose="02020609040205080304" pitchFamily="49" charset="-128"/>
                <a:cs typeface="Consolas" panose="020B0609020204030204" pitchFamily="49" charset="0"/>
              </a:rPr>
              <a:t>State Statistics </a:t>
            </a:r>
            <a:r>
              <a:rPr lang="en-US" dirty="0" smtClean="0">
                <a:ea typeface="MS Mincho" panose="02020609040205080304" pitchFamily="49" charset="-128"/>
                <a:cs typeface="Consolas" panose="020B0609020204030204" pitchFamily="49" charset="0"/>
              </a:rPr>
              <a:t>Committee</a:t>
            </a:r>
            <a:endParaRPr lang="en-US" dirty="0"/>
          </a:p>
          <a:p>
            <a:pPr marL="463550" indent="-463550">
              <a:spcAft>
                <a:spcPts val="600"/>
              </a:spcAft>
              <a:buSzPct val="80000"/>
              <a:buFont typeface="Courier New" panose="02070309020205020404" pitchFamily="49" charset="0"/>
              <a:buChar char="o"/>
            </a:pPr>
            <a:endParaRPr lang="en-US" dirty="0"/>
          </a:p>
        </p:txBody>
      </p:sp>
      <p:sp>
        <p:nvSpPr>
          <p:cNvPr id="4" name="Slide Number Placeholder 3"/>
          <p:cNvSpPr>
            <a:spLocks noGrp="1"/>
          </p:cNvSpPr>
          <p:nvPr>
            <p:ph type="sldNum" sz="quarter" idx="12"/>
          </p:nvPr>
        </p:nvSpPr>
        <p:spPr/>
        <p:txBody>
          <a:bodyPr/>
          <a:lstStyle/>
          <a:p>
            <a:fld id="{886148BF-C5E2-473B-90C9-10BCA0003AAE}" type="slidenum">
              <a:rPr lang="en-US" smtClean="0"/>
              <a:t>14</a:t>
            </a:fld>
            <a:endParaRPr lang="en-US"/>
          </a:p>
        </p:txBody>
      </p:sp>
    </p:spTree>
    <p:extLst>
      <p:ext uri="{BB962C8B-B14F-4D97-AF65-F5344CB8AC3E}">
        <p14:creationId xmlns:p14="http://schemas.microsoft.com/office/powerpoint/2010/main" val="3563892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6952" y="305749"/>
            <a:ext cx="10142517" cy="513648"/>
          </a:xfrm>
          <a:solidFill>
            <a:schemeClr val="accent2">
              <a:lumMod val="20000"/>
              <a:lumOff val="80000"/>
              <a:alpha val="70000"/>
            </a:schemeClr>
          </a:solidFill>
        </p:spPr>
        <p:txBody>
          <a:bodyPr>
            <a:normAutofit fontScale="90000"/>
          </a:bodyPr>
          <a:lstStyle/>
          <a:p>
            <a:r>
              <a:rPr lang="en-US" b="1" dirty="0">
                <a:solidFill>
                  <a:srgbClr val="002060"/>
                </a:solidFill>
                <a:latin typeface="+mn-lt"/>
                <a:ea typeface="MS Mincho" panose="02020609040205080304" pitchFamily="49" charset="-128"/>
                <a:cs typeface="Consolas" panose="020B0609020204030204" pitchFamily="49" charset="0"/>
              </a:rPr>
              <a:t>El Salvador</a:t>
            </a:r>
          </a:p>
        </p:txBody>
      </p:sp>
      <p:sp>
        <p:nvSpPr>
          <p:cNvPr id="6" name="Content Placeholder 5"/>
          <p:cNvSpPr>
            <a:spLocks noGrp="1"/>
          </p:cNvSpPr>
          <p:nvPr>
            <p:ph idx="1"/>
          </p:nvPr>
        </p:nvSpPr>
        <p:spPr>
          <a:xfrm>
            <a:off x="956952" y="1520042"/>
            <a:ext cx="10205853" cy="4999512"/>
          </a:xfrm>
          <a:solidFill>
            <a:schemeClr val="accent2">
              <a:lumMod val="20000"/>
              <a:lumOff val="80000"/>
              <a:alpha val="75000"/>
            </a:schemeClr>
          </a:solidFill>
        </p:spPr>
        <p:txBody>
          <a:bodyPr>
            <a:normAutofit/>
          </a:bodyPr>
          <a:lstStyle/>
          <a:p>
            <a:pPr marL="463550" indent="-463550" algn="just">
              <a:lnSpc>
                <a:spcPct val="70000"/>
              </a:lnSpc>
              <a:spcAft>
                <a:spcPts val="1200"/>
              </a:spcAft>
              <a:buFont typeface="Courier New" panose="02070309020205020404" pitchFamily="49" charset="0"/>
              <a:buChar char="o"/>
            </a:pPr>
            <a:r>
              <a:rPr lang="en-US" sz="2600" b="1" dirty="0" smtClean="0">
                <a:solidFill>
                  <a:srgbClr val="002060"/>
                </a:solidFill>
                <a:ea typeface="MS Mincho" panose="02020609040205080304" pitchFamily="49" charset="-128"/>
                <a:cs typeface="Consolas" panose="020B0609020204030204" pitchFamily="49" charset="0"/>
              </a:rPr>
              <a:t>Framework </a:t>
            </a:r>
            <a:r>
              <a:rPr lang="en-US" sz="2600" b="1" dirty="0">
                <a:solidFill>
                  <a:srgbClr val="002060"/>
                </a:solidFill>
                <a:ea typeface="MS Mincho" panose="02020609040205080304" pitchFamily="49" charset="-128"/>
                <a:cs typeface="Consolas" panose="020B0609020204030204" pitchFamily="49" charset="0"/>
              </a:rPr>
              <a:t>for long term cooperation </a:t>
            </a:r>
            <a:r>
              <a:rPr lang="en-US" sz="2600" dirty="0">
                <a:solidFill>
                  <a:srgbClr val="002060"/>
                </a:solidFill>
                <a:ea typeface="MS Mincho" panose="02020609040205080304" pitchFamily="49" charset="-128"/>
                <a:cs typeface="Consolas" panose="020B0609020204030204" pitchFamily="49" charset="0"/>
              </a:rPr>
              <a:t>between the UNCT and the Government </a:t>
            </a:r>
            <a:r>
              <a:rPr lang="en-US" sz="2600" dirty="0" smtClean="0">
                <a:solidFill>
                  <a:srgbClr val="002060"/>
                </a:solidFill>
                <a:ea typeface="MS Mincho" panose="02020609040205080304" pitchFamily="49" charset="-128"/>
                <a:cs typeface="Consolas" panose="020B0609020204030204" pitchFamily="49" charset="0"/>
              </a:rPr>
              <a:t>to implement the 2030 Agenda signed in late 2015</a:t>
            </a:r>
          </a:p>
          <a:p>
            <a:pPr marL="463550" indent="-463550" algn="just">
              <a:lnSpc>
                <a:spcPct val="70000"/>
              </a:lnSpc>
              <a:spcAft>
                <a:spcPts val="1200"/>
              </a:spcAft>
              <a:buFont typeface="Courier New" panose="02070309020205020404" pitchFamily="49" charset="0"/>
              <a:buChar char="o"/>
            </a:pPr>
            <a:r>
              <a:rPr lang="en-US" sz="2600" dirty="0" smtClean="0">
                <a:solidFill>
                  <a:srgbClr val="002060"/>
                </a:solidFill>
                <a:ea typeface="MS Mincho" panose="02020609040205080304" pitchFamily="49" charset="-128"/>
                <a:cs typeface="Consolas" panose="020B0609020204030204" pitchFamily="49" charset="0"/>
              </a:rPr>
              <a:t>The </a:t>
            </a:r>
            <a:r>
              <a:rPr lang="en-US" sz="2600" dirty="0">
                <a:solidFill>
                  <a:srgbClr val="002060"/>
                </a:solidFill>
                <a:ea typeface="MS Mincho" panose="02020609040205080304" pitchFamily="49" charset="-128"/>
                <a:cs typeface="Consolas" panose="020B0609020204030204" pitchFamily="49" charset="0"/>
              </a:rPr>
              <a:t>content of </a:t>
            </a:r>
            <a:r>
              <a:rPr lang="en-US" sz="2600" dirty="0" smtClean="0">
                <a:solidFill>
                  <a:srgbClr val="002060"/>
                </a:solidFill>
                <a:ea typeface="MS Mincho" panose="02020609040205080304" pitchFamily="49" charset="-128"/>
                <a:cs typeface="Consolas" panose="020B0609020204030204" pitchFamily="49" charset="0"/>
              </a:rPr>
              <a:t>this </a:t>
            </a:r>
            <a:r>
              <a:rPr lang="en-US" sz="2600" dirty="0">
                <a:solidFill>
                  <a:srgbClr val="002060"/>
                </a:solidFill>
                <a:ea typeface="MS Mincho" panose="02020609040205080304" pitchFamily="49" charset="-128"/>
                <a:cs typeface="Consolas" panose="020B0609020204030204" pitchFamily="49" charset="0"/>
              </a:rPr>
              <a:t>MoU follows the interagency guidance established for MAPS, and includes a </a:t>
            </a:r>
            <a:r>
              <a:rPr lang="en-US" sz="2600" b="1" dirty="0">
                <a:solidFill>
                  <a:srgbClr val="002060"/>
                </a:solidFill>
                <a:ea typeface="MS Mincho" panose="02020609040205080304" pitchFamily="49" charset="-128"/>
                <a:cs typeface="Consolas" panose="020B0609020204030204" pitchFamily="49" charset="0"/>
              </a:rPr>
              <a:t>role for the UN</a:t>
            </a:r>
            <a:r>
              <a:rPr lang="en-US" sz="2600" dirty="0">
                <a:solidFill>
                  <a:srgbClr val="002060"/>
                </a:solidFill>
                <a:ea typeface="MS Mincho" panose="02020609040205080304" pitchFamily="49" charset="-128"/>
                <a:cs typeface="Consolas" panose="020B0609020204030204" pitchFamily="49" charset="0"/>
              </a:rPr>
              <a:t> in supporting the Government in planning, monitoring and reporting. </a:t>
            </a:r>
            <a:endParaRPr lang="en-US" sz="2600" dirty="0" smtClean="0">
              <a:solidFill>
                <a:srgbClr val="002060"/>
              </a:solidFill>
              <a:ea typeface="MS Mincho" panose="02020609040205080304" pitchFamily="49" charset="-128"/>
              <a:cs typeface="Consolas" panose="020B0609020204030204" pitchFamily="49" charset="0"/>
            </a:endParaRPr>
          </a:p>
          <a:p>
            <a:pPr marL="463550" indent="-463550" algn="just">
              <a:lnSpc>
                <a:spcPct val="70000"/>
              </a:lnSpc>
              <a:spcAft>
                <a:spcPts val="1200"/>
              </a:spcAft>
              <a:buFont typeface="Courier New" panose="02070309020205020404" pitchFamily="49" charset="0"/>
              <a:buChar char="o"/>
            </a:pPr>
            <a:r>
              <a:rPr lang="en-US" sz="2600" dirty="0" smtClean="0">
                <a:solidFill>
                  <a:srgbClr val="002060"/>
                </a:solidFill>
                <a:ea typeface="MS Mincho" panose="02020609040205080304" pitchFamily="49" charset="-128"/>
                <a:cs typeface="Consolas" panose="020B0609020204030204" pitchFamily="49" charset="0"/>
              </a:rPr>
              <a:t>It foresees the establishment </a:t>
            </a:r>
            <a:r>
              <a:rPr lang="en-US" sz="2600" b="1" dirty="0">
                <a:solidFill>
                  <a:srgbClr val="002060"/>
                </a:solidFill>
                <a:ea typeface="MS Mincho" panose="02020609040205080304" pitchFamily="49" charset="-128"/>
                <a:cs typeface="Consolas" panose="020B0609020204030204" pitchFamily="49" charset="0"/>
              </a:rPr>
              <a:t>National Council for Sustainable Development</a:t>
            </a:r>
            <a:r>
              <a:rPr lang="en-US" sz="2600" dirty="0">
                <a:solidFill>
                  <a:srgbClr val="002060"/>
                </a:solidFill>
                <a:ea typeface="MS Mincho" panose="02020609040205080304" pitchFamily="49" charset="-128"/>
                <a:cs typeface="Consolas" panose="020B0609020204030204" pitchFamily="49" charset="0"/>
              </a:rPr>
              <a:t> to be created by Presidential Decree. </a:t>
            </a:r>
            <a:endParaRPr lang="en-US" sz="2600" dirty="0" smtClean="0">
              <a:solidFill>
                <a:srgbClr val="002060"/>
              </a:solidFill>
              <a:ea typeface="MS Mincho" panose="02020609040205080304" pitchFamily="49" charset="-128"/>
              <a:cs typeface="Consolas" panose="020B0609020204030204" pitchFamily="49" charset="0"/>
            </a:endParaRPr>
          </a:p>
          <a:p>
            <a:pPr marL="463550" indent="-463550" algn="just">
              <a:lnSpc>
                <a:spcPct val="70000"/>
              </a:lnSpc>
              <a:spcAft>
                <a:spcPts val="1200"/>
              </a:spcAft>
              <a:buFont typeface="Courier New" panose="02070309020205020404" pitchFamily="49" charset="0"/>
              <a:buChar char="o"/>
            </a:pPr>
            <a:r>
              <a:rPr lang="en-US" sz="2600" dirty="0" smtClean="0">
                <a:solidFill>
                  <a:srgbClr val="002060"/>
                </a:solidFill>
                <a:ea typeface="MS Mincho" panose="02020609040205080304" pitchFamily="49" charset="-128"/>
                <a:cs typeface="Consolas" panose="020B0609020204030204" pitchFamily="49" charset="0"/>
              </a:rPr>
              <a:t>All </a:t>
            </a:r>
            <a:r>
              <a:rPr lang="en-US" sz="2600" dirty="0">
                <a:solidFill>
                  <a:srgbClr val="002060"/>
                </a:solidFill>
                <a:ea typeface="MS Mincho" panose="02020609040205080304" pitchFamily="49" charset="-128"/>
                <a:cs typeface="Consolas" panose="020B0609020204030204" pitchFamily="49" charset="0"/>
              </a:rPr>
              <a:t>state institutions will be trained on the SDGs, already kick-started in the health sector with over 80 </a:t>
            </a:r>
            <a:r>
              <a:rPr lang="en-US" sz="2600" dirty="0" smtClean="0">
                <a:solidFill>
                  <a:srgbClr val="002060"/>
                </a:solidFill>
                <a:ea typeface="MS Mincho" panose="02020609040205080304" pitchFamily="49" charset="-128"/>
                <a:cs typeface="Consolas" panose="020B0609020204030204" pitchFamily="49" charset="0"/>
              </a:rPr>
              <a:t>directors and Minister of Health</a:t>
            </a:r>
          </a:p>
          <a:p>
            <a:pPr marL="463550" indent="-463550" algn="just">
              <a:lnSpc>
                <a:spcPct val="70000"/>
              </a:lnSpc>
              <a:spcAft>
                <a:spcPts val="1200"/>
              </a:spcAft>
              <a:buFont typeface="Courier New" panose="02070309020205020404" pitchFamily="49" charset="0"/>
              <a:buChar char="o"/>
            </a:pPr>
            <a:r>
              <a:rPr lang="en-US" sz="2600" dirty="0" smtClean="0">
                <a:solidFill>
                  <a:srgbClr val="002060"/>
                </a:solidFill>
                <a:ea typeface="MS Mincho" panose="02020609040205080304" pitchFamily="49" charset="-128"/>
                <a:cs typeface="Consolas" panose="020B0609020204030204" pitchFamily="49" charset="0"/>
              </a:rPr>
              <a:t>The </a:t>
            </a:r>
            <a:r>
              <a:rPr lang="en-US" sz="2600" dirty="0">
                <a:solidFill>
                  <a:srgbClr val="002060"/>
                </a:solidFill>
                <a:ea typeface="MS Mincho" panose="02020609040205080304" pitchFamily="49" charset="-128"/>
                <a:cs typeface="Consolas" panose="020B0609020204030204" pitchFamily="49" charset="0"/>
              </a:rPr>
              <a:t>UN will deliver as One on </a:t>
            </a:r>
            <a:r>
              <a:rPr lang="en-US" sz="2600" b="1" dirty="0">
                <a:solidFill>
                  <a:srgbClr val="002060"/>
                </a:solidFill>
                <a:ea typeface="MS Mincho" panose="02020609040205080304" pitchFamily="49" charset="-128"/>
                <a:cs typeface="Times New Roman" panose="02020603050405020304" pitchFamily="18" charset="0"/>
              </a:rPr>
              <a:t>SDG 16 </a:t>
            </a:r>
            <a:r>
              <a:rPr lang="en-US" sz="2600" dirty="0">
                <a:solidFill>
                  <a:srgbClr val="002060"/>
                </a:solidFill>
                <a:ea typeface="MS Mincho" panose="02020609040205080304" pitchFamily="49" charset="-128"/>
                <a:cs typeface="Times New Roman" panose="02020603050405020304" pitchFamily="18" charset="0"/>
              </a:rPr>
              <a:t>in relation to </a:t>
            </a:r>
            <a:r>
              <a:rPr lang="en-US" sz="2600" b="1" dirty="0">
                <a:solidFill>
                  <a:srgbClr val="002060"/>
                </a:solidFill>
                <a:ea typeface="MS Mincho" panose="02020609040205080304" pitchFamily="49" charset="-128"/>
                <a:cs typeface="Times New Roman" panose="02020603050405020304" pitchFamily="18" charset="0"/>
              </a:rPr>
              <a:t>the national security </a:t>
            </a:r>
            <a:r>
              <a:rPr lang="en-US" sz="2600" b="1" dirty="0" smtClean="0">
                <a:solidFill>
                  <a:srgbClr val="002060"/>
                </a:solidFill>
                <a:ea typeface="MS Mincho" panose="02020609040205080304" pitchFamily="49" charset="-128"/>
                <a:cs typeface="Times New Roman" panose="02020603050405020304" pitchFamily="18" charset="0"/>
              </a:rPr>
              <a:t>plan</a:t>
            </a:r>
            <a:endParaRPr lang="en-US" sz="2600" dirty="0"/>
          </a:p>
        </p:txBody>
      </p:sp>
      <p:sp>
        <p:nvSpPr>
          <p:cNvPr id="7" name="Slide Number Placeholder 6"/>
          <p:cNvSpPr>
            <a:spLocks noGrp="1"/>
          </p:cNvSpPr>
          <p:nvPr>
            <p:ph type="sldNum" sz="quarter" idx="12"/>
          </p:nvPr>
        </p:nvSpPr>
        <p:spPr/>
        <p:txBody>
          <a:bodyPr/>
          <a:lstStyle/>
          <a:p>
            <a:fld id="{886148BF-C5E2-473B-90C9-10BCA0003AAE}" type="slidenum">
              <a:rPr lang="en-US" smtClean="0"/>
              <a:t>15</a:t>
            </a:fld>
            <a:endParaRPr lang="en-US"/>
          </a:p>
        </p:txBody>
      </p:sp>
    </p:spTree>
    <p:extLst>
      <p:ext uri="{BB962C8B-B14F-4D97-AF65-F5344CB8AC3E}">
        <p14:creationId xmlns:p14="http://schemas.microsoft.com/office/powerpoint/2010/main" val="1858048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17000" b="-17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86148BF-C5E2-473B-90C9-10BCA0003AAE}" type="slidenum">
              <a:rPr lang="en-US" smtClean="0"/>
              <a:t>16</a:t>
            </a:fld>
            <a:endParaRPr lang="en-US"/>
          </a:p>
        </p:txBody>
      </p:sp>
      <p:sp>
        <p:nvSpPr>
          <p:cNvPr id="6" name="Content Placeholder 2"/>
          <p:cNvSpPr txBox="1">
            <a:spLocks/>
          </p:cNvSpPr>
          <p:nvPr/>
        </p:nvSpPr>
        <p:spPr>
          <a:xfrm>
            <a:off x="855024" y="1389413"/>
            <a:ext cx="10355283" cy="5058888"/>
          </a:xfrm>
          <a:prstGeom prst="rect">
            <a:avLst/>
          </a:prstGeom>
          <a:solidFill>
            <a:schemeClr val="accent1">
              <a:lumMod val="20000"/>
              <a:lumOff val="80000"/>
              <a:alpha val="71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endParaRPr lang="en-US" sz="100" dirty="0" smtClean="0"/>
          </a:p>
          <a:p>
            <a:pPr algn="just">
              <a:spcBef>
                <a:spcPts val="1200"/>
              </a:spcBef>
              <a:spcAft>
                <a:spcPts val="900"/>
              </a:spcAft>
            </a:pPr>
            <a:r>
              <a:rPr lang="en-US" sz="2400" dirty="0" smtClean="0"/>
              <a:t>In November 2015 the PM committed to mainstream SDGs in Laos’ 8th NDP</a:t>
            </a:r>
          </a:p>
          <a:p>
            <a:pPr algn="just">
              <a:spcAft>
                <a:spcPts val="900"/>
              </a:spcAft>
            </a:pPr>
            <a:r>
              <a:rPr lang="en-US" sz="2400" dirty="0"/>
              <a:t>SDG consultation meetings co-chaired by the UN RC and </a:t>
            </a:r>
            <a:r>
              <a:rPr lang="en-US" sz="2400" dirty="0" smtClean="0"/>
              <a:t>Government </a:t>
            </a:r>
            <a:r>
              <a:rPr lang="en-US" sz="2400" dirty="0"/>
              <a:t>led to the inclusion of additional </a:t>
            </a:r>
            <a:r>
              <a:rPr lang="en-US" sz="2400" dirty="0" smtClean="0"/>
              <a:t>SDG goal 18: </a:t>
            </a:r>
            <a:r>
              <a:rPr lang="en-US" sz="2400" dirty="0" smtClean="0"/>
              <a:t>‘</a:t>
            </a:r>
            <a:r>
              <a:rPr lang="en-US" sz="2400" i="1" dirty="0" smtClean="0"/>
              <a:t>Lives </a:t>
            </a:r>
            <a:r>
              <a:rPr lang="en-US" sz="2400" i="1" dirty="0"/>
              <a:t>safe from </a:t>
            </a:r>
            <a:r>
              <a:rPr lang="en-US" sz="2400" i="1" dirty="0" smtClean="0"/>
              <a:t>UXO’</a:t>
            </a:r>
            <a:endParaRPr lang="en-US" sz="2400" i="1" dirty="0" smtClean="0"/>
          </a:p>
          <a:p>
            <a:pPr algn="just">
              <a:spcAft>
                <a:spcPts val="900"/>
              </a:spcAft>
            </a:pPr>
            <a:r>
              <a:rPr lang="en-US" sz="2400" dirty="0" smtClean="0"/>
              <a:t>Lao PDR will be monitoring the means of implementation</a:t>
            </a:r>
          </a:p>
          <a:p>
            <a:pPr algn="just">
              <a:spcAft>
                <a:spcPts val="900"/>
              </a:spcAft>
            </a:pPr>
            <a:r>
              <a:rPr lang="en-US" sz="2400" dirty="0" smtClean="0"/>
              <a:t>Through UNDG </a:t>
            </a:r>
            <a:r>
              <a:rPr lang="en-US" sz="2400" dirty="0"/>
              <a:t>mainstreaming support, a gap analysis is being conducted (baselines, data and systems to measure progress towards the SDGs)</a:t>
            </a:r>
          </a:p>
          <a:p>
            <a:pPr algn="just">
              <a:spcAft>
                <a:spcPts val="900"/>
              </a:spcAft>
            </a:pPr>
            <a:r>
              <a:rPr lang="en-US" sz="2400" dirty="0" smtClean="0"/>
              <a:t>The UN is also supporting government in conducting SDG localization in north of the country, to inform the provincial government and provincial level planning</a:t>
            </a:r>
          </a:p>
          <a:p>
            <a:pPr algn="just">
              <a:spcAft>
                <a:spcPts val="900"/>
              </a:spcAft>
            </a:pPr>
            <a:r>
              <a:rPr lang="en-US" sz="2400" dirty="0" smtClean="0"/>
              <a:t>“Namkan2013: Picturing the Global Goals”, an initiative by the UNCG: students invited to share photographs how they view Laos in 15 years. </a:t>
            </a:r>
          </a:p>
          <a:p>
            <a:pPr algn="just">
              <a:spcAft>
                <a:spcPts val="900"/>
              </a:spcAft>
            </a:pPr>
            <a:endParaRPr lang="en-US" sz="2400" dirty="0"/>
          </a:p>
        </p:txBody>
      </p:sp>
      <p:sp>
        <p:nvSpPr>
          <p:cNvPr id="8" name="Title 1"/>
          <p:cNvSpPr>
            <a:spLocks noGrp="1"/>
          </p:cNvSpPr>
          <p:nvPr>
            <p:ph type="title"/>
          </p:nvPr>
        </p:nvSpPr>
        <p:spPr>
          <a:xfrm>
            <a:off x="855023" y="329500"/>
            <a:ext cx="10355283" cy="513648"/>
          </a:xfrm>
          <a:solidFill>
            <a:schemeClr val="accent1">
              <a:lumMod val="20000"/>
              <a:lumOff val="80000"/>
              <a:alpha val="66000"/>
            </a:schemeClr>
          </a:solidFill>
        </p:spPr>
        <p:txBody>
          <a:bodyPr vert="horz" lIns="91440" tIns="45720" rIns="91440" bIns="45720" rtlCol="0">
            <a:noAutofit/>
          </a:bodyPr>
          <a:lstStyle/>
          <a:p>
            <a:pPr algn="just">
              <a:spcBef>
                <a:spcPts val="1000"/>
              </a:spcBef>
              <a:spcAft>
                <a:spcPts val="900"/>
              </a:spcAft>
            </a:pPr>
            <a:r>
              <a:rPr lang="en-US" sz="4000" b="1" dirty="0" smtClean="0">
                <a:latin typeface="+mn-lt"/>
                <a:ea typeface="+mn-ea"/>
                <a:cs typeface="+mn-cs"/>
              </a:rPr>
              <a:t>LAO PDR</a:t>
            </a:r>
            <a:endParaRPr lang="en-US" sz="4000" b="1" dirty="0">
              <a:latin typeface="+mn-lt"/>
              <a:ea typeface="+mn-ea"/>
              <a:cs typeface="+mn-cs"/>
            </a:endParaRPr>
          </a:p>
        </p:txBody>
      </p:sp>
    </p:spTree>
    <p:extLst>
      <p:ext uri="{BB962C8B-B14F-4D97-AF65-F5344CB8AC3E}">
        <p14:creationId xmlns:p14="http://schemas.microsoft.com/office/powerpoint/2010/main" val="726702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a:spLocks noChangeArrowheads="1"/>
          </p:cNvSpPr>
          <p:nvPr/>
        </p:nvSpPr>
        <p:spPr bwMode="gray">
          <a:xfrm>
            <a:off x="1295196" y="3516086"/>
            <a:ext cx="3031285" cy="3225284"/>
          </a:xfrm>
          <a:prstGeom prst="rect">
            <a:avLst/>
          </a:prstGeom>
          <a:solidFill>
            <a:srgbClr val="FFFFFF"/>
          </a:solidFill>
          <a:ln w="6350">
            <a:solidFill>
              <a:schemeClr val="bg1">
                <a:lumMod val="65000"/>
              </a:schemeClr>
            </a:solidFill>
            <a:miter lim="800000"/>
            <a:headEnd/>
            <a:tailEnd/>
          </a:ln>
          <a:effectLst/>
        </p:spPr>
        <p:txBody>
          <a:bodyPr lIns="99692" tIns="199385" rIns="132923" bIns="66462" anchor="t"/>
          <a:lstStyle/>
          <a:p>
            <a:pPr marL="342900" indent="-342900">
              <a:buFont typeface="Wingdings" panose="05000000000000000000" pitchFamily="2" charset="2"/>
              <a:buChar char="§"/>
            </a:pPr>
            <a:r>
              <a:rPr lang="en-US" sz="2000" b="1" dirty="0"/>
              <a:t>Landing SDGs at national and local levels: </a:t>
            </a:r>
            <a:r>
              <a:rPr lang="en-US" sz="2000" dirty="0"/>
              <a:t>integration into national and sub-national plans for development; and into budget allocations</a:t>
            </a:r>
          </a:p>
          <a:p>
            <a:pPr marL="342900" indent="-342900">
              <a:buFont typeface="Wingdings" panose="05000000000000000000" pitchFamily="2" charset="2"/>
              <a:buChar char="§"/>
            </a:pPr>
            <a:r>
              <a:rPr lang="en-US" sz="2000" dirty="0"/>
              <a:t>Will need to be linked to the new UNDAF Guidelines</a:t>
            </a:r>
          </a:p>
        </p:txBody>
      </p:sp>
      <p:cxnSp>
        <p:nvCxnSpPr>
          <p:cNvPr id="42" name="Straight Connector 41"/>
          <p:cNvCxnSpPr/>
          <p:nvPr/>
        </p:nvCxnSpPr>
        <p:spPr>
          <a:xfrm>
            <a:off x="1293694" y="892202"/>
            <a:ext cx="9500422" cy="1506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Rectangle 17" descr="© INSCALE GmbH, 26.05.2010&#10;http://www.presentationload.com/"/>
          <p:cNvSpPr>
            <a:spLocks noChangeArrowheads="1"/>
          </p:cNvSpPr>
          <p:nvPr/>
        </p:nvSpPr>
        <p:spPr bwMode="gray">
          <a:xfrm>
            <a:off x="1293694" y="2743612"/>
            <a:ext cx="3069025" cy="780556"/>
          </a:xfrm>
          <a:prstGeom prst="roundRect">
            <a:avLst>
              <a:gd name="adj" fmla="val 6490"/>
            </a:avLst>
          </a:prstGeom>
          <a:solidFill>
            <a:schemeClr val="accent3">
              <a:lumMod val="50000"/>
            </a:schemeClr>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740038" eaLnBrk="0" hangingPunct="0"/>
            <a:r>
              <a:rPr lang="en-US" sz="2600" b="1" dirty="0">
                <a:solidFill>
                  <a:srgbClr val="FFFFFF"/>
                </a:solidFill>
                <a:effectLst>
                  <a:outerShdw blurRad="190500" algn="tl" rotWithShape="0">
                    <a:prstClr val="black">
                      <a:alpha val="50000"/>
                    </a:prstClr>
                  </a:outerShdw>
                </a:effectLst>
                <a:cs typeface="Arial" charset="0"/>
              </a:rPr>
              <a:t>MAINSTREAMING</a:t>
            </a:r>
          </a:p>
        </p:txBody>
      </p:sp>
      <p:sp>
        <p:nvSpPr>
          <p:cNvPr id="20" name="Rectangle 5"/>
          <p:cNvSpPr>
            <a:spLocks noChangeArrowheads="1"/>
          </p:cNvSpPr>
          <p:nvPr/>
        </p:nvSpPr>
        <p:spPr bwMode="gray">
          <a:xfrm>
            <a:off x="4585336" y="3516086"/>
            <a:ext cx="3031285" cy="3225284"/>
          </a:xfrm>
          <a:prstGeom prst="rect">
            <a:avLst/>
          </a:prstGeom>
          <a:solidFill>
            <a:srgbClr val="FFFFFF"/>
          </a:solidFill>
          <a:ln w="6350">
            <a:solidFill>
              <a:schemeClr val="bg1">
                <a:lumMod val="65000"/>
              </a:schemeClr>
            </a:solidFill>
            <a:miter lim="800000"/>
            <a:headEnd/>
            <a:tailEnd/>
          </a:ln>
          <a:effectLst/>
        </p:spPr>
        <p:txBody>
          <a:bodyPr lIns="99692" tIns="199385" rIns="132923" bIns="66462" anchor="t"/>
          <a:lstStyle/>
          <a:p>
            <a:pPr marL="342900" indent="-342900">
              <a:buFont typeface="Wingdings" panose="05000000000000000000" pitchFamily="2" charset="2"/>
              <a:buChar char="§"/>
            </a:pPr>
            <a:r>
              <a:rPr lang="en-US" sz="2000" b="1" dirty="0"/>
              <a:t>Focus on priority areas </a:t>
            </a:r>
            <a:r>
              <a:rPr lang="en-US" sz="2000" dirty="0"/>
              <a:t>defined by countries </a:t>
            </a:r>
          </a:p>
          <a:p>
            <a:pPr marL="342900" indent="-342900">
              <a:buFont typeface="Wingdings" panose="05000000000000000000" pitchFamily="2" charset="2"/>
              <a:buChar char="§"/>
            </a:pPr>
            <a:r>
              <a:rPr lang="en-US" sz="2000" dirty="0"/>
              <a:t>Support an </a:t>
            </a:r>
            <a:r>
              <a:rPr lang="en-US" sz="2000" b="1" dirty="0"/>
              <a:t>integrated approach</a:t>
            </a:r>
            <a:r>
              <a:rPr lang="en-US" sz="2000" dirty="0"/>
              <a:t>, including synergies and trade-offs</a:t>
            </a:r>
          </a:p>
          <a:p>
            <a:pPr marL="342900" indent="-342900">
              <a:buFont typeface="Wingdings" panose="05000000000000000000" pitchFamily="2" charset="2"/>
              <a:buChar char="§"/>
            </a:pPr>
            <a:r>
              <a:rPr lang="en-US" sz="2000" b="1" dirty="0"/>
              <a:t>Bottlenecks assessment</a:t>
            </a:r>
            <a:r>
              <a:rPr lang="en-US" sz="2000" dirty="0"/>
              <a:t>, financing and partnerships, and measurement</a:t>
            </a:r>
          </a:p>
        </p:txBody>
      </p:sp>
      <p:sp>
        <p:nvSpPr>
          <p:cNvPr id="22" name="Rectangle 5"/>
          <p:cNvSpPr>
            <a:spLocks noChangeArrowheads="1"/>
          </p:cNvSpPr>
          <p:nvPr/>
        </p:nvSpPr>
        <p:spPr bwMode="gray">
          <a:xfrm>
            <a:off x="7825695" y="3516086"/>
            <a:ext cx="3031285" cy="3225284"/>
          </a:xfrm>
          <a:prstGeom prst="rect">
            <a:avLst/>
          </a:prstGeom>
          <a:solidFill>
            <a:srgbClr val="FFFFFF"/>
          </a:solidFill>
          <a:ln w="6350">
            <a:solidFill>
              <a:schemeClr val="bg1">
                <a:lumMod val="65000"/>
              </a:schemeClr>
            </a:solidFill>
            <a:miter lim="800000"/>
            <a:headEnd/>
            <a:tailEnd/>
          </a:ln>
          <a:effectLst/>
        </p:spPr>
        <p:txBody>
          <a:bodyPr lIns="99692" tIns="199385" rIns="132923" bIns="66462" anchor="t"/>
          <a:lstStyle/>
          <a:p>
            <a:pPr lvl="0"/>
            <a:endParaRPr lang="en-GB" sz="2000" b="1" dirty="0"/>
          </a:p>
          <a:p>
            <a:pPr marL="342900" indent="-342900">
              <a:buFont typeface="Wingdings" panose="05000000000000000000" pitchFamily="2" charset="2"/>
              <a:buChar char="§"/>
            </a:pPr>
            <a:r>
              <a:rPr lang="en-GB" sz="2000" b="1" dirty="0"/>
              <a:t>Support – skills and experience - from respective UN agencies to countries</a:t>
            </a:r>
            <a:r>
              <a:rPr lang="en-GB" sz="2000" dirty="0"/>
              <a:t>, which should be made available at a low cost in a timely manner</a:t>
            </a:r>
          </a:p>
        </p:txBody>
      </p:sp>
      <p:sp>
        <p:nvSpPr>
          <p:cNvPr id="23" name="Rectangle 17" descr="© INSCALE GmbH, 26.05.2010&#10;http://www.presentationload.com/"/>
          <p:cNvSpPr>
            <a:spLocks noChangeArrowheads="1"/>
          </p:cNvSpPr>
          <p:nvPr/>
        </p:nvSpPr>
        <p:spPr bwMode="gray">
          <a:xfrm>
            <a:off x="7824193" y="2750821"/>
            <a:ext cx="3069025" cy="780556"/>
          </a:xfrm>
          <a:prstGeom prst="roundRect">
            <a:avLst>
              <a:gd name="adj" fmla="val 6490"/>
            </a:avLst>
          </a:prstGeom>
          <a:solidFill>
            <a:srgbClr val="BA0000"/>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740038" eaLnBrk="0" hangingPunct="0"/>
            <a:r>
              <a:rPr lang="en-US" sz="2600" b="1" dirty="0">
                <a:solidFill>
                  <a:srgbClr val="FFFFFF"/>
                </a:solidFill>
                <a:effectLst>
                  <a:outerShdw blurRad="190500" algn="tl" rotWithShape="0">
                    <a:prstClr val="black">
                      <a:alpha val="50000"/>
                    </a:prstClr>
                  </a:outerShdw>
                </a:effectLst>
                <a:cs typeface="Arial" charset="0"/>
              </a:rPr>
              <a:t>POLICY SUPPORT</a:t>
            </a:r>
          </a:p>
        </p:txBody>
      </p:sp>
      <p:sp>
        <p:nvSpPr>
          <p:cNvPr id="24" name="Title 1"/>
          <p:cNvSpPr txBox="1">
            <a:spLocks/>
          </p:cNvSpPr>
          <p:nvPr/>
        </p:nvSpPr>
        <p:spPr>
          <a:xfrm>
            <a:off x="2056027" y="271514"/>
            <a:ext cx="8089900" cy="620688"/>
          </a:xfrm>
          <a:prstGeom prst="rect">
            <a:avLst/>
          </a:prstGeom>
        </p:spPr>
        <p:txBody>
          <a:bodyPr vert="horz" lIns="107287" tIns="53643" rIns="107287" bIns="53643"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3800" b="1" dirty="0" smtClean="0">
                <a:solidFill>
                  <a:srgbClr val="0B68BD"/>
                </a:solidFill>
                <a:latin typeface="Calibri bold" panose="020F0702030404030204" pitchFamily="34" charset="0"/>
              </a:rPr>
              <a:t>The MAPS Common Approach</a:t>
            </a:r>
            <a:endParaRPr lang="en-US" sz="3800" b="1" dirty="0">
              <a:solidFill>
                <a:srgbClr val="0B68BD"/>
              </a:solidFill>
              <a:latin typeface="Calibri bold" panose="020F0702030404030204" pitchFamily="34" charset="0"/>
            </a:endParaRPr>
          </a:p>
        </p:txBody>
      </p:sp>
      <p:pic>
        <p:nvPicPr>
          <p:cNvPr id="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311" y="1102777"/>
            <a:ext cx="3032787" cy="1648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8943" y="1114168"/>
            <a:ext cx="3069025" cy="1887750"/>
          </a:xfrm>
          <a:prstGeom prst="rect">
            <a:avLst/>
          </a:prstGeom>
        </p:spPr>
      </p:pic>
      <p:sp>
        <p:nvSpPr>
          <p:cNvPr id="29" name="Rectangle 17" descr="© INSCALE GmbH, 26.05.2010&#10;http://www.presentationload.com/"/>
          <p:cNvSpPr>
            <a:spLocks noChangeArrowheads="1"/>
          </p:cNvSpPr>
          <p:nvPr/>
        </p:nvSpPr>
        <p:spPr bwMode="gray">
          <a:xfrm>
            <a:off x="4566465" y="2750821"/>
            <a:ext cx="3069025" cy="780556"/>
          </a:xfrm>
          <a:prstGeom prst="roundRect">
            <a:avLst>
              <a:gd name="adj" fmla="val 6490"/>
            </a:avLst>
          </a:prstGeom>
          <a:solidFill>
            <a:schemeClr val="accent1">
              <a:lumMod val="75000"/>
            </a:schemeClr>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740038" eaLnBrk="0" hangingPunct="0"/>
            <a:r>
              <a:rPr lang="en-US" sz="2600" b="1" dirty="0">
                <a:solidFill>
                  <a:srgbClr val="FFFFFF"/>
                </a:solidFill>
                <a:effectLst>
                  <a:outerShdw blurRad="190500" algn="tl" rotWithShape="0">
                    <a:prstClr val="black">
                      <a:alpha val="50000"/>
                    </a:prstClr>
                  </a:outerShdw>
                </a:effectLst>
                <a:cs typeface="Arial" charset="0"/>
              </a:rPr>
              <a:t>ACCELERATION</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3694" y="1111317"/>
            <a:ext cx="3069025" cy="1671724"/>
          </a:xfrm>
          <a:prstGeom prst="rect">
            <a:avLst/>
          </a:prstGeom>
        </p:spPr>
      </p:pic>
      <p:sp>
        <p:nvSpPr>
          <p:cNvPr id="3" name="Slide Number Placeholder 2"/>
          <p:cNvSpPr>
            <a:spLocks noGrp="1"/>
          </p:cNvSpPr>
          <p:nvPr>
            <p:ph type="sldNum" sz="quarter" idx="16"/>
          </p:nvPr>
        </p:nvSpPr>
        <p:spPr/>
        <p:txBody>
          <a:bodyPr/>
          <a:lstStyle/>
          <a:p>
            <a:fld id="{9DC1E638-3F78-4E0D-883A-B278700C48C0}" type="slidenum">
              <a:rPr lang="de-DE" smtClean="0"/>
              <a:pPr/>
              <a:t>17</a:t>
            </a:fld>
            <a:endParaRPr lang="de-DE" dirty="0"/>
          </a:p>
        </p:txBody>
      </p:sp>
    </p:spTree>
    <p:extLst>
      <p:ext uri="{BB962C8B-B14F-4D97-AF65-F5344CB8AC3E}">
        <p14:creationId xmlns:p14="http://schemas.microsoft.com/office/powerpoint/2010/main" val="84056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6080166" y="700645"/>
            <a:ext cx="5733318" cy="5747656"/>
          </a:xfrm>
          <a:prstGeom prst="rect">
            <a:avLst/>
          </a:prstGeom>
          <a:noFill/>
        </p:spPr>
      </p:pic>
      <p:pic>
        <p:nvPicPr>
          <p:cNvPr id="4" name="Picture 3" descr="DOCOlogo_20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725" y="99469"/>
            <a:ext cx="5485022" cy="391160"/>
          </a:xfrm>
          <a:prstGeom prst="rect">
            <a:avLst/>
          </a:prstGeom>
          <a:noFill/>
          <a:ln>
            <a:noFill/>
          </a:ln>
        </p:spPr>
      </p:pic>
      <p:sp>
        <p:nvSpPr>
          <p:cNvPr id="5" name="Content Placeholder 2"/>
          <p:cNvSpPr txBox="1">
            <a:spLocks/>
          </p:cNvSpPr>
          <p:nvPr/>
        </p:nvSpPr>
        <p:spPr>
          <a:xfrm>
            <a:off x="378030" y="700646"/>
            <a:ext cx="5619009" cy="585453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CA" sz="3400" b="1" dirty="0" smtClean="0"/>
              <a:t>The </a:t>
            </a:r>
            <a:r>
              <a:rPr lang="en-CA" sz="3400" b="1" dirty="0" smtClean="0"/>
              <a:t>MAPS Mainstreaming </a:t>
            </a:r>
            <a:r>
              <a:rPr lang="en-CA" sz="3400" b="1" dirty="0" smtClean="0">
                <a:solidFill>
                  <a:schemeClr val="accent1">
                    <a:lumMod val="75000"/>
                  </a:schemeClr>
                </a:solidFill>
              </a:rPr>
              <a:t>Reference Guide</a:t>
            </a:r>
            <a:endParaRPr lang="en-CA" sz="3400" b="1" dirty="0" smtClean="0"/>
          </a:p>
          <a:p>
            <a:pPr marL="403225" indent="-403225">
              <a:spcAft>
                <a:spcPts val="600"/>
              </a:spcAft>
              <a:buSzPct val="80000"/>
              <a:buFont typeface="Wingdings" panose="05000000000000000000" pitchFamily="2" charset="2"/>
              <a:buChar char="v"/>
            </a:pPr>
            <a:r>
              <a:rPr lang="en-US" sz="2000" dirty="0" smtClean="0"/>
              <a:t>Provides an array </a:t>
            </a:r>
            <a:r>
              <a:rPr lang="en-US" sz="2000" dirty="0"/>
              <a:t>of approaches and tools that UNCTs can discuss with Member States to </a:t>
            </a:r>
            <a:r>
              <a:rPr lang="en-US" sz="2000" dirty="0" smtClean="0"/>
              <a:t>help land and adapt </a:t>
            </a:r>
            <a:r>
              <a:rPr lang="en-US" sz="2000" dirty="0"/>
              <a:t>the Agenda to national, sub-national and local conditions and realities. </a:t>
            </a:r>
          </a:p>
          <a:p>
            <a:pPr marL="403225" indent="-403225">
              <a:spcAft>
                <a:spcPts val="600"/>
              </a:spcAft>
              <a:buSzPct val="80000"/>
              <a:buFont typeface="Wingdings" panose="05000000000000000000" pitchFamily="2" charset="2"/>
              <a:buChar char="v"/>
            </a:pPr>
            <a:r>
              <a:rPr lang="en-US" sz="2000" dirty="0" smtClean="0"/>
              <a:t>A </a:t>
            </a:r>
            <a:r>
              <a:rPr lang="en-US" sz="2000" dirty="0"/>
              <a:t>menu of options, with case studies providing examples of how some countries have begun to develop and use relevant tools.</a:t>
            </a:r>
          </a:p>
          <a:p>
            <a:pPr marL="403225" indent="-403225">
              <a:spcAft>
                <a:spcPts val="600"/>
              </a:spcAft>
              <a:buSzPct val="80000"/>
              <a:buFont typeface="Wingdings" panose="05000000000000000000" pitchFamily="2" charset="2"/>
              <a:buChar char="v"/>
            </a:pPr>
            <a:r>
              <a:rPr lang="en-US" sz="2000" dirty="0" smtClean="0"/>
              <a:t>It </a:t>
            </a:r>
            <a:r>
              <a:rPr lang="en-US" sz="2000" dirty="0"/>
              <a:t>might also be of direct use to a broader audience of government officials and development practitioners</a:t>
            </a:r>
            <a:r>
              <a:rPr lang="en-US" sz="2000" dirty="0" smtClean="0"/>
              <a:t>.</a:t>
            </a:r>
          </a:p>
          <a:p>
            <a:pPr marL="403225" indent="-403225">
              <a:spcAft>
                <a:spcPts val="600"/>
              </a:spcAft>
              <a:buSzPct val="80000"/>
              <a:buFont typeface="Wingdings" panose="05000000000000000000" pitchFamily="2" charset="2"/>
              <a:buChar char="v"/>
            </a:pPr>
            <a:r>
              <a:rPr lang="en-US" sz="2000" dirty="0" smtClean="0"/>
              <a:t>Available in English, French and Spanish, soon to be put on UNDG online platform and updated with new </a:t>
            </a:r>
            <a:r>
              <a:rPr lang="en-US" sz="2000" dirty="0" smtClean="0"/>
              <a:t>resources</a:t>
            </a:r>
          </a:p>
          <a:p>
            <a:pPr marL="403225" indent="-403225">
              <a:spcAft>
                <a:spcPts val="1200"/>
              </a:spcAft>
              <a:buSzPct val="80000"/>
              <a:buFont typeface="Wingdings" panose="05000000000000000000" pitchFamily="2" charset="2"/>
              <a:buChar char="v"/>
            </a:pPr>
            <a:r>
              <a:rPr lang="en-US" sz="2000" dirty="0" smtClean="0"/>
              <a:t>Been developed into training material by UNDP, UN Staff College and UNITAR</a:t>
            </a:r>
            <a:endParaRPr lang="en-US" sz="2000" dirty="0"/>
          </a:p>
          <a:p>
            <a:pPr marL="0" indent="0">
              <a:spcAft>
                <a:spcPts val="1200"/>
              </a:spcAft>
              <a:buNone/>
            </a:pPr>
            <a:endParaRPr lang="en-CA" sz="2000" b="1" dirty="0"/>
          </a:p>
        </p:txBody>
      </p:sp>
    </p:spTree>
    <p:extLst>
      <p:ext uri="{BB962C8B-B14F-4D97-AF65-F5344CB8AC3E}">
        <p14:creationId xmlns:p14="http://schemas.microsoft.com/office/powerpoint/2010/main" val="1027144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1567542"/>
            <a:ext cx="11483439" cy="5106390"/>
          </a:xfrm>
        </p:spPr>
        <p:txBody>
          <a:bodyPr>
            <a:normAutofit fontScale="92500" lnSpcReduction="10000"/>
          </a:bodyPr>
          <a:lstStyle/>
          <a:p>
            <a:pPr marL="53975" indent="0" algn="just">
              <a:lnSpc>
                <a:spcPct val="110000"/>
              </a:lnSpc>
              <a:spcBef>
                <a:spcPts val="600"/>
              </a:spcBef>
              <a:spcAft>
                <a:spcPts val="600"/>
              </a:spcAft>
              <a:buSzPct val="70000"/>
              <a:buNone/>
            </a:pPr>
            <a:r>
              <a:rPr lang="en-US" b="1" dirty="0" smtClean="0"/>
              <a:t>Work underway to develop a Acceleration toolkit – Planned for end Q1-2017:</a:t>
            </a:r>
          </a:p>
          <a:p>
            <a:pPr marL="511175" lvl="0" indent="-457200" algn="just">
              <a:lnSpc>
                <a:spcPct val="110000"/>
              </a:lnSpc>
              <a:spcBef>
                <a:spcPts val="600"/>
              </a:spcBef>
              <a:spcAft>
                <a:spcPts val="600"/>
              </a:spcAft>
              <a:buSzPct val="70000"/>
              <a:buFont typeface="Courier New" panose="02070309020205020404" pitchFamily="49" charset="0"/>
              <a:buChar char="o"/>
            </a:pPr>
            <a:r>
              <a:rPr lang="en-US" sz="2600" dirty="0" smtClean="0"/>
              <a:t>Living </a:t>
            </a:r>
            <a:r>
              <a:rPr lang="en-US" sz="2600" dirty="0"/>
              <a:t>and evolving </a:t>
            </a:r>
            <a:r>
              <a:rPr lang="en-US" sz="2600" dirty="0" smtClean="0"/>
              <a:t>‘</a:t>
            </a:r>
            <a:r>
              <a:rPr lang="en-US" sz="2600" dirty="0"/>
              <a:t>menu’ of tools, composed of </a:t>
            </a:r>
            <a:r>
              <a:rPr lang="en-US" sz="2600" dirty="0" smtClean="0"/>
              <a:t>existing and new tools </a:t>
            </a:r>
            <a:r>
              <a:rPr lang="en-US" sz="2600" dirty="0"/>
              <a:t>that help identify accelerators of </a:t>
            </a:r>
            <a:r>
              <a:rPr lang="en-US" sz="2600" dirty="0" smtClean="0"/>
              <a:t>change</a:t>
            </a:r>
            <a:endParaRPr lang="en-US" sz="2600" dirty="0"/>
          </a:p>
          <a:p>
            <a:pPr marL="511175" lvl="0" indent="-457200" algn="just">
              <a:lnSpc>
                <a:spcPct val="110000"/>
              </a:lnSpc>
              <a:spcBef>
                <a:spcPts val="600"/>
              </a:spcBef>
              <a:spcAft>
                <a:spcPts val="600"/>
              </a:spcAft>
              <a:buSzPct val="70000"/>
              <a:buFont typeface="Courier New" panose="02070309020205020404" pitchFamily="49" charset="0"/>
              <a:buChar char="o"/>
            </a:pPr>
            <a:r>
              <a:rPr lang="en-US" sz="2600" dirty="0" smtClean="0"/>
              <a:t>Practical </a:t>
            </a:r>
            <a:r>
              <a:rPr lang="en-US" sz="2600" dirty="0"/>
              <a:t>in nature to assist national development planning and policymaking and </a:t>
            </a:r>
            <a:r>
              <a:rPr lang="en-US" sz="2600" dirty="0" smtClean="0"/>
              <a:t>cater to </a:t>
            </a:r>
            <a:r>
              <a:rPr lang="en-US" sz="2600" dirty="0"/>
              <a:t>a range of country realities, skills and capacity </a:t>
            </a:r>
          </a:p>
          <a:p>
            <a:pPr marL="511175" lvl="0" indent="-457200" algn="just">
              <a:lnSpc>
                <a:spcPct val="110000"/>
              </a:lnSpc>
              <a:spcBef>
                <a:spcPts val="600"/>
              </a:spcBef>
              <a:spcAft>
                <a:spcPts val="600"/>
              </a:spcAft>
              <a:buSzPct val="70000"/>
              <a:buFont typeface="Courier New" panose="02070309020205020404" pitchFamily="49" charset="0"/>
              <a:buChar char="o"/>
            </a:pPr>
            <a:r>
              <a:rPr lang="en-US" sz="2600" dirty="0" smtClean="0"/>
              <a:t>To include: diagnostics </a:t>
            </a:r>
            <a:r>
              <a:rPr lang="en-US" sz="2600" dirty="0"/>
              <a:t>guidelines, econometric </a:t>
            </a:r>
            <a:r>
              <a:rPr lang="en-US" sz="2600" dirty="0" smtClean="0"/>
              <a:t>models, </a:t>
            </a:r>
            <a:r>
              <a:rPr lang="en-US" sz="2600" dirty="0"/>
              <a:t>foresight, scenario-building and </a:t>
            </a:r>
            <a:r>
              <a:rPr lang="en-US" sz="2600" dirty="0" smtClean="0"/>
              <a:t>back-casting, </a:t>
            </a:r>
            <a:r>
              <a:rPr lang="en-US" sz="2600" dirty="0"/>
              <a:t>programming </a:t>
            </a:r>
            <a:r>
              <a:rPr lang="en-US" sz="2600" dirty="0" smtClean="0"/>
              <a:t>methodologies, etc.</a:t>
            </a:r>
            <a:endParaRPr lang="en-US" sz="2600" dirty="0"/>
          </a:p>
          <a:p>
            <a:pPr marL="511175" indent="-457200" algn="just">
              <a:lnSpc>
                <a:spcPct val="110000"/>
              </a:lnSpc>
              <a:spcBef>
                <a:spcPts val="600"/>
              </a:spcBef>
              <a:spcAft>
                <a:spcPts val="600"/>
              </a:spcAft>
              <a:buSzPct val="70000"/>
              <a:buFont typeface="Courier New" panose="02070309020205020404" pitchFamily="49" charset="0"/>
              <a:buChar char="o"/>
            </a:pPr>
            <a:r>
              <a:rPr lang="en-US" sz="2600" dirty="0"/>
              <a:t>To be organized around an initial set of topics: </a:t>
            </a:r>
          </a:p>
          <a:p>
            <a:pPr marL="914400" lvl="1">
              <a:spcAft>
                <a:spcPts val="600"/>
              </a:spcAft>
            </a:pPr>
            <a:r>
              <a:rPr lang="en-US" dirty="0"/>
              <a:t>Integration: multi-sectoral and cross-cutting solutions,  whole-of-Gov. approaches</a:t>
            </a:r>
          </a:p>
          <a:p>
            <a:pPr marL="914400" lvl="1">
              <a:spcAft>
                <a:spcPts val="600"/>
              </a:spcAft>
            </a:pPr>
            <a:r>
              <a:rPr lang="en-US" dirty="0"/>
              <a:t>Last-mile analysis </a:t>
            </a:r>
            <a:r>
              <a:rPr lang="en-US" dirty="0" smtClean="0"/>
              <a:t>– to </a:t>
            </a:r>
            <a:r>
              <a:rPr lang="en-US" dirty="0"/>
              <a:t>help ‘leave no one behind</a:t>
            </a:r>
            <a:r>
              <a:rPr lang="en-US" dirty="0" smtClean="0"/>
              <a:t>’</a:t>
            </a:r>
            <a:endParaRPr lang="en-US" dirty="0"/>
          </a:p>
          <a:p>
            <a:pPr marL="914400" lvl="1"/>
            <a:r>
              <a:rPr lang="en-US" dirty="0"/>
              <a:t>Risk-informed development planning to tackle vulnerability, uncertainty and </a:t>
            </a:r>
            <a:r>
              <a:rPr lang="en-US" dirty="0" smtClean="0"/>
              <a:t>shocks</a:t>
            </a:r>
            <a:endParaRPr lang="en-US" dirty="0"/>
          </a:p>
          <a:p>
            <a:pPr marL="511175" indent="-457200">
              <a:spcBef>
                <a:spcPts val="600"/>
              </a:spcBef>
              <a:buSzPct val="70000"/>
              <a:buFont typeface="Courier New" panose="02070309020205020404" pitchFamily="49" charset="0"/>
              <a:buChar char="o"/>
            </a:pPr>
            <a:endParaRPr lang="en-US" dirty="0"/>
          </a:p>
          <a:p>
            <a:pPr marL="1081088" indent="-457200">
              <a:spcBef>
                <a:spcPts val="600"/>
              </a:spcBef>
              <a:buSzPct val="70000"/>
              <a:buFont typeface="Courier New" panose="02070309020205020404" pitchFamily="49" charset="0"/>
              <a:buChar char="o"/>
            </a:pPr>
            <a:endParaRPr lang="en-US" dirty="0"/>
          </a:p>
        </p:txBody>
      </p:sp>
      <p:sp>
        <p:nvSpPr>
          <p:cNvPr id="4" name="TextBox 3"/>
          <p:cNvSpPr txBox="1"/>
          <p:nvPr/>
        </p:nvSpPr>
        <p:spPr>
          <a:xfrm>
            <a:off x="475013" y="821291"/>
            <a:ext cx="11293434" cy="615553"/>
          </a:xfrm>
          <a:prstGeom prst="rect">
            <a:avLst/>
          </a:prstGeom>
          <a:solidFill>
            <a:schemeClr val="accent5">
              <a:lumMod val="40000"/>
              <a:lumOff val="60000"/>
            </a:schemeClr>
          </a:solidFill>
        </p:spPr>
        <p:txBody>
          <a:bodyPr vert="horz" lIns="91440" tIns="45720" rIns="91440" bIns="45720" rtlCol="0" anchor="ctr">
            <a:normAutofit fontScale="92500" lnSpcReduction="10000"/>
          </a:bodyPr>
          <a:lstStyle>
            <a:lvl1pPr>
              <a:lnSpc>
                <a:spcPct val="90000"/>
              </a:lnSpc>
              <a:spcBef>
                <a:spcPct val="0"/>
              </a:spcBef>
              <a:buNone/>
              <a:defRPr sz="4400" b="1">
                <a:latin typeface="+mj-lt"/>
                <a:ea typeface="+mj-ea"/>
                <a:cs typeface="+mj-cs"/>
              </a:defRPr>
            </a:lvl1pPr>
          </a:lstStyle>
          <a:p>
            <a:r>
              <a:rPr lang="en-US" dirty="0" smtClean="0"/>
              <a:t>Acceleration component of MAPS</a:t>
            </a:r>
            <a:endParaRPr lang="en-US" dirty="0"/>
          </a:p>
        </p:txBody>
      </p:sp>
      <p:pic>
        <p:nvPicPr>
          <p:cNvPr id="5" name="Picture 4" descr="DOCOlogo_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25" y="99469"/>
            <a:ext cx="5485022" cy="391160"/>
          </a:xfrm>
          <a:prstGeom prst="rect">
            <a:avLst/>
          </a:prstGeom>
          <a:noFill/>
          <a:ln>
            <a:noFill/>
          </a:ln>
        </p:spPr>
      </p:pic>
    </p:spTree>
    <p:extLst>
      <p:ext uri="{BB962C8B-B14F-4D97-AF65-F5344CB8AC3E}">
        <p14:creationId xmlns:p14="http://schemas.microsoft.com/office/powerpoint/2010/main" val="3128973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45" y="597506"/>
            <a:ext cx="10515600" cy="1048039"/>
          </a:xfrm>
        </p:spPr>
        <p:txBody>
          <a:bodyPr>
            <a:normAutofit/>
          </a:bodyPr>
          <a:lstStyle/>
          <a:p>
            <a:r>
              <a:rPr lang="en-US" sz="4000" b="1" dirty="0" smtClean="0">
                <a:solidFill>
                  <a:srgbClr val="0070C0"/>
                </a:solidFill>
                <a:latin typeface="Calibri bold" panose="020F0702030404030204" pitchFamily="34" charset="0"/>
              </a:rPr>
              <a:t>The 2030 Agenda is underway ….</a:t>
            </a:r>
            <a:endParaRPr lang="en-US" sz="4000" b="1" dirty="0">
              <a:solidFill>
                <a:srgbClr val="0070C0"/>
              </a:solidFill>
              <a:latin typeface="Calibri bold" panose="020F0702030404030204" pitchFamily="34" charset="0"/>
            </a:endParaRPr>
          </a:p>
        </p:txBody>
      </p:sp>
      <p:sp>
        <p:nvSpPr>
          <p:cNvPr id="3" name="Content Placeholder 2"/>
          <p:cNvSpPr>
            <a:spLocks noGrp="1"/>
          </p:cNvSpPr>
          <p:nvPr>
            <p:ph idx="1"/>
          </p:nvPr>
        </p:nvSpPr>
        <p:spPr>
          <a:xfrm>
            <a:off x="700645" y="1538668"/>
            <a:ext cx="11162804" cy="4514418"/>
          </a:xfrm>
        </p:spPr>
        <p:txBody>
          <a:bodyPr/>
          <a:lstStyle/>
          <a:p>
            <a:pPr marL="463550" indent="-463550">
              <a:spcAft>
                <a:spcPts val="600"/>
              </a:spcAft>
              <a:buFont typeface="Wingdings" panose="05000000000000000000" pitchFamily="2" charset="2"/>
              <a:buChar char="ü"/>
            </a:pPr>
            <a:r>
              <a:rPr lang="en-US" dirty="0" smtClean="0"/>
              <a:t>Adoption of the 2030 Agenda on September 25th 2015</a:t>
            </a:r>
          </a:p>
          <a:p>
            <a:pPr marL="463550" indent="-463550">
              <a:spcAft>
                <a:spcPts val="600"/>
              </a:spcAft>
              <a:buFont typeface="Wingdings" panose="05000000000000000000" pitchFamily="2" charset="2"/>
              <a:buChar char="ü"/>
            </a:pPr>
            <a:r>
              <a:rPr lang="en-US" dirty="0" smtClean="0"/>
              <a:t>SDG Global Indicator Framework endorsed by UNSC in March 2016, at its 47th session in Mexico D.F.</a:t>
            </a:r>
          </a:p>
          <a:p>
            <a:pPr marL="463550" indent="-463550">
              <a:spcAft>
                <a:spcPts val="600"/>
              </a:spcAft>
              <a:buFont typeface="Wingdings" panose="05000000000000000000" pitchFamily="2" charset="2"/>
              <a:buChar char="ü"/>
            </a:pPr>
            <a:r>
              <a:rPr lang="en-US" dirty="0" smtClean="0"/>
              <a:t>Global Follow Up and Review (FUR) architecture defined by UN SG</a:t>
            </a:r>
          </a:p>
          <a:p>
            <a:pPr marL="463550" indent="-463550">
              <a:spcAft>
                <a:spcPts val="600"/>
              </a:spcAft>
              <a:buFont typeface="Wingdings" panose="05000000000000000000" pitchFamily="2" charset="2"/>
              <a:buChar char="ü"/>
            </a:pPr>
            <a:r>
              <a:rPr lang="en-US" dirty="0" smtClean="0"/>
              <a:t>Regional Forums </a:t>
            </a:r>
            <a:r>
              <a:rPr lang="en-US" dirty="0"/>
              <a:t>on Sustainable </a:t>
            </a:r>
            <a:r>
              <a:rPr lang="en-US" dirty="0" smtClean="0"/>
              <a:t>Development established in May 2016</a:t>
            </a:r>
          </a:p>
          <a:p>
            <a:pPr marL="463550" indent="-463550">
              <a:spcAft>
                <a:spcPts val="600"/>
              </a:spcAft>
              <a:buFont typeface="Wingdings" panose="05000000000000000000" pitchFamily="2" charset="2"/>
              <a:buChar char="ü"/>
            </a:pPr>
            <a:r>
              <a:rPr lang="en-US" dirty="0" smtClean="0"/>
              <a:t>1st HLPF of SDG era with 22 countries presenting their VNRs</a:t>
            </a:r>
          </a:p>
          <a:p>
            <a:pPr marL="463550" indent="-463550">
              <a:spcAft>
                <a:spcPts val="900"/>
              </a:spcAft>
              <a:buFont typeface="Wingdings" panose="05000000000000000000" pitchFamily="2" charset="2"/>
              <a:buChar char="ü"/>
            </a:pPr>
            <a:r>
              <a:rPr lang="en-US" dirty="0" smtClean="0"/>
              <a:t>Related frameworks: Paris Climate Agreement (Dec. ‘15), WHS (May ‘16)</a:t>
            </a:r>
          </a:p>
          <a:p>
            <a:pPr marL="0" indent="0">
              <a:spcAft>
                <a:spcPts val="900"/>
              </a:spcAft>
              <a:buNone/>
            </a:pPr>
            <a:endParaRPr lang="en-US" dirty="0" smtClean="0"/>
          </a:p>
          <a:p>
            <a:pPr>
              <a:spcAft>
                <a:spcPts val="900"/>
              </a:spcAft>
            </a:pPr>
            <a:endParaRPr lang="en-US" dirty="0"/>
          </a:p>
        </p:txBody>
      </p:sp>
      <p:pic>
        <p:nvPicPr>
          <p:cNvPr id="2050" name="Picture 2" descr="Image result for SD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5786"/>
            <a:ext cx="12192000" cy="9322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OCOlogo_20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725" y="99469"/>
            <a:ext cx="5485022" cy="391160"/>
          </a:xfrm>
          <a:prstGeom prst="rect">
            <a:avLst/>
          </a:prstGeom>
          <a:noFill/>
          <a:ln>
            <a:noFill/>
          </a:ln>
        </p:spPr>
      </p:pic>
    </p:spTree>
    <p:extLst>
      <p:ext uri="{BB962C8B-B14F-4D97-AF65-F5344CB8AC3E}">
        <p14:creationId xmlns:p14="http://schemas.microsoft.com/office/powerpoint/2010/main" val="1366199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864" y="1567542"/>
            <a:ext cx="11248588" cy="4963886"/>
          </a:xfrm>
        </p:spPr>
        <p:txBody>
          <a:bodyPr>
            <a:normAutofit lnSpcReduction="10000"/>
          </a:bodyPr>
          <a:lstStyle/>
          <a:p>
            <a:pPr marL="0" indent="0">
              <a:spcBef>
                <a:spcPts val="600"/>
              </a:spcBef>
              <a:spcAft>
                <a:spcPts val="1200"/>
              </a:spcAft>
              <a:buSzPct val="80000"/>
              <a:buNone/>
            </a:pPr>
            <a:r>
              <a:rPr lang="en-US" b="1" dirty="0" smtClean="0"/>
              <a:t>Concept note for a Joint Fund for IPS in the process of approval by UNDG:</a:t>
            </a:r>
          </a:p>
          <a:p>
            <a:pPr marL="628650" indent="-463550">
              <a:spcBef>
                <a:spcPts val="600"/>
              </a:spcBef>
              <a:spcAft>
                <a:spcPts val="1200"/>
              </a:spcAft>
              <a:buSzPct val="80000"/>
              <a:buFont typeface="Courier New" panose="02070309020205020404" pitchFamily="49" charset="0"/>
              <a:buChar char="o"/>
            </a:pPr>
            <a:r>
              <a:rPr lang="en-US" dirty="0" smtClean="0"/>
              <a:t>Builds on experience of DRT Fund (but open to all countries)</a:t>
            </a:r>
          </a:p>
          <a:p>
            <a:pPr marL="628650" indent="-463550">
              <a:spcBef>
                <a:spcPts val="600"/>
              </a:spcBef>
              <a:spcAft>
                <a:spcPts val="1200"/>
              </a:spcAft>
              <a:buSzPct val="80000"/>
              <a:buFont typeface="Courier New" panose="02070309020205020404" pitchFamily="49" charset="0"/>
              <a:buChar char="o"/>
            </a:pPr>
            <a:r>
              <a:rPr lang="en-US" dirty="0" smtClean="0"/>
              <a:t>Focus on IPS interventions that contribute to integrated, multi-dimension and whole-of-government approaches to policy making</a:t>
            </a:r>
          </a:p>
          <a:p>
            <a:pPr marL="628650" indent="-463550">
              <a:spcBef>
                <a:spcPts val="600"/>
              </a:spcBef>
              <a:spcAft>
                <a:spcPts val="1200"/>
              </a:spcAft>
              <a:buSzPct val="80000"/>
              <a:buFont typeface="Courier New" panose="02070309020205020404" pitchFamily="49" charset="0"/>
              <a:buChar char="o"/>
            </a:pPr>
            <a:r>
              <a:rPr lang="en-US" dirty="0"/>
              <a:t>Embedded in UNDAF </a:t>
            </a:r>
            <a:r>
              <a:rPr lang="en-US" dirty="0" smtClean="0"/>
              <a:t>cycle set-up to strengthen </a:t>
            </a:r>
            <a:r>
              <a:rPr lang="en-US" dirty="0" err="1" smtClean="0"/>
              <a:t>DaO</a:t>
            </a:r>
            <a:r>
              <a:rPr lang="en-US" dirty="0" smtClean="0"/>
              <a:t> approaches</a:t>
            </a:r>
          </a:p>
          <a:p>
            <a:pPr marL="628650" indent="-463550">
              <a:spcBef>
                <a:spcPts val="600"/>
              </a:spcBef>
              <a:spcAft>
                <a:spcPts val="1200"/>
              </a:spcAft>
              <a:buSzPct val="80000"/>
              <a:buFont typeface="Courier New" panose="02070309020205020404" pitchFamily="49" charset="0"/>
              <a:buChar char="o"/>
            </a:pPr>
            <a:r>
              <a:rPr lang="en-US" dirty="0" smtClean="0"/>
              <a:t>Longer funding-cycles to encourage innovation and deeper engagement in policy cycle</a:t>
            </a:r>
          </a:p>
          <a:p>
            <a:pPr marL="628650" indent="-463550">
              <a:spcBef>
                <a:spcPts val="600"/>
              </a:spcBef>
              <a:spcAft>
                <a:spcPts val="1200"/>
              </a:spcAft>
              <a:buSzPct val="80000"/>
              <a:buFont typeface="Courier New" panose="02070309020205020404" pitchFamily="49" charset="0"/>
              <a:buChar char="o"/>
            </a:pPr>
            <a:r>
              <a:rPr lang="en-US" dirty="0" smtClean="0"/>
              <a:t>Strengthen HQ fund support to program design and implementation</a:t>
            </a:r>
          </a:p>
          <a:p>
            <a:pPr marL="628650" indent="-463550">
              <a:spcBef>
                <a:spcPts val="600"/>
              </a:spcBef>
              <a:spcAft>
                <a:spcPts val="1200"/>
              </a:spcAft>
              <a:buSzPct val="80000"/>
              <a:buFont typeface="Courier New" panose="02070309020205020404" pitchFamily="49" charset="0"/>
              <a:buChar char="o"/>
            </a:pPr>
            <a:r>
              <a:rPr lang="en-US" dirty="0" smtClean="0"/>
              <a:t>Partnership approach </a:t>
            </a:r>
          </a:p>
          <a:p>
            <a:pPr marL="0" indent="0">
              <a:spcBef>
                <a:spcPts val="600"/>
              </a:spcBef>
              <a:spcAft>
                <a:spcPts val="1200"/>
              </a:spcAft>
              <a:buSzPct val="80000"/>
              <a:buNone/>
            </a:pPr>
            <a:endParaRPr lang="en-US" dirty="0" smtClean="0"/>
          </a:p>
          <a:p>
            <a:pPr marL="860425" lvl="1" indent="-403225">
              <a:spcBef>
                <a:spcPts val="600"/>
              </a:spcBef>
              <a:spcAft>
                <a:spcPts val="1200"/>
              </a:spcAft>
              <a:buSzPct val="80000"/>
              <a:buFont typeface="Wingdings" panose="05000000000000000000" pitchFamily="2" charset="2"/>
              <a:buChar char="v"/>
            </a:pPr>
            <a:endParaRPr lang="en-US" dirty="0"/>
          </a:p>
        </p:txBody>
      </p:sp>
      <p:sp>
        <p:nvSpPr>
          <p:cNvPr id="4" name="TextBox 3"/>
          <p:cNvSpPr txBox="1"/>
          <p:nvPr/>
        </p:nvSpPr>
        <p:spPr>
          <a:xfrm>
            <a:off x="709864" y="797540"/>
            <a:ext cx="10515600" cy="615553"/>
          </a:xfrm>
          <a:prstGeom prst="rect">
            <a:avLst/>
          </a:prstGeom>
          <a:solidFill>
            <a:schemeClr val="accent5">
              <a:lumMod val="40000"/>
              <a:lumOff val="60000"/>
            </a:schemeClr>
          </a:solidFill>
        </p:spPr>
        <p:txBody>
          <a:bodyPr vert="horz" lIns="91440" tIns="45720" rIns="91440" bIns="45720" rtlCol="0" anchor="ctr">
            <a:normAutofit fontScale="92500" lnSpcReduction="10000"/>
          </a:bodyPr>
          <a:lstStyle>
            <a:lvl1pPr>
              <a:lnSpc>
                <a:spcPct val="90000"/>
              </a:lnSpc>
              <a:spcBef>
                <a:spcPct val="0"/>
              </a:spcBef>
              <a:buNone/>
              <a:defRPr sz="4400" b="1">
                <a:latin typeface="+mj-lt"/>
                <a:ea typeface="+mj-ea"/>
                <a:cs typeface="+mj-cs"/>
              </a:defRPr>
            </a:lvl1pPr>
          </a:lstStyle>
          <a:p>
            <a:r>
              <a:rPr lang="en-US" dirty="0" smtClean="0"/>
              <a:t>Joint Fund for Integrated Policy Support</a:t>
            </a:r>
            <a:endParaRPr lang="en-US" dirty="0"/>
          </a:p>
        </p:txBody>
      </p:sp>
      <p:pic>
        <p:nvPicPr>
          <p:cNvPr id="5" name="Picture 4" descr="DOCOlogo_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25" y="99469"/>
            <a:ext cx="5485022" cy="391160"/>
          </a:xfrm>
          <a:prstGeom prst="rect">
            <a:avLst/>
          </a:prstGeom>
          <a:noFill/>
          <a:ln>
            <a:noFill/>
          </a:ln>
        </p:spPr>
      </p:pic>
    </p:spTree>
    <p:extLst>
      <p:ext uri="{BB962C8B-B14F-4D97-AF65-F5344CB8AC3E}">
        <p14:creationId xmlns:p14="http://schemas.microsoft.com/office/powerpoint/2010/main" val="4246452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864" y="1567542"/>
            <a:ext cx="11248588" cy="4963886"/>
          </a:xfrm>
        </p:spPr>
        <p:txBody>
          <a:bodyPr>
            <a:normAutofit/>
          </a:bodyPr>
          <a:lstStyle/>
          <a:p>
            <a:pPr marL="403225" indent="-403225">
              <a:spcBef>
                <a:spcPts val="600"/>
              </a:spcBef>
              <a:spcAft>
                <a:spcPts val="1200"/>
              </a:spcAft>
              <a:buSzPct val="80000"/>
              <a:buFont typeface="Wingdings" panose="05000000000000000000" pitchFamily="2" charset="2"/>
              <a:buChar char="v"/>
            </a:pPr>
            <a:r>
              <a:rPr lang="en-US" dirty="0" smtClean="0"/>
              <a:t>These guidelines seek to provide guidance to UNCTs and MS on how to conduct national review processes through national SDG reports that:</a:t>
            </a:r>
          </a:p>
          <a:p>
            <a:pPr marL="1081088" lvl="1" indent="-457200">
              <a:spcBef>
                <a:spcPts val="600"/>
              </a:spcBef>
              <a:buSzPct val="70000"/>
              <a:buFont typeface="Courier New" panose="02070309020205020404" pitchFamily="49" charset="0"/>
              <a:buChar char="o"/>
            </a:pPr>
            <a:r>
              <a:rPr lang="en-US" dirty="0" smtClean="0"/>
              <a:t>Go beyond monitoring: encouraging analytical SDG reporting </a:t>
            </a:r>
          </a:p>
          <a:p>
            <a:pPr marL="1081088" indent="-457200">
              <a:spcBef>
                <a:spcPts val="600"/>
              </a:spcBef>
              <a:buSzPct val="70000"/>
              <a:buFont typeface="Courier New" panose="02070309020205020404" pitchFamily="49" charset="0"/>
              <a:buChar char="o"/>
            </a:pPr>
            <a:r>
              <a:rPr lang="en-US" sz="2400" dirty="0" smtClean="0"/>
              <a:t>Promote inclusive national policy dialogue</a:t>
            </a:r>
          </a:p>
          <a:p>
            <a:pPr marL="1081088" indent="-457200">
              <a:spcBef>
                <a:spcPts val="600"/>
              </a:spcBef>
              <a:buSzPct val="70000"/>
              <a:buFont typeface="Courier New" panose="02070309020205020404" pitchFamily="49" charset="0"/>
              <a:buChar char="o"/>
            </a:pPr>
            <a:r>
              <a:rPr lang="en-US" sz="2400" dirty="0" smtClean="0"/>
              <a:t>Promote </a:t>
            </a:r>
            <a:r>
              <a:rPr lang="en-US" sz="2400" dirty="0"/>
              <a:t>mutual accountability </a:t>
            </a:r>
            <a:endParaRPr lang="en-US" sz="2400" dirty="0" smtClean="0"/>
          </a:p>
          <a:p>
            <a:pPr marL="1081088" indent="-457200">
              <a:spcBef>
                <a:spcPts val="600"/>
              </a:spcBef>
              <a:buSzPct val="70000"/>
              <a:buFont typeface="Courier New" panose="02070309020205020404" pitchFamily="49" charset="0"/>
              <a:buChar char="o"/>
            </a:pPr>
            <a:r>
              <a:rPr lang="en-US" sz="2400" dirty="0" smtClean="0"/>
              <a:t>Facilitate comparability</a:t>
            </a:r>
          </a:p>
          <a:p>
            <a:pPr marL="1081088" indent="-457200">
              <a:spcBef>
                <a:spcPts val="600"/>
              </a:spcBef>
              <a:buSzPct val="70000"/>
              <a:buFont typeface="Courier New" panose="02070309020205020404" pitchFamily="49" charset="0"/>
              <a:buChar char="o"/>
            </a:pPr>
            <a:r>
              <a:rPr lang="en-US" sz="2400" dirty="0" smtClean="0"/>
              <a:t>Build collaboration for policy coherence in government</a:t>
            </a:r>
          </a:p>
          <a:p>
            <a:pPr marL="1081088" indent="-457200">
              <a:spcBef>
                <a:spcPts val="600"/>
              </a:spcBef>
              <a:buSzPct val="70000"/>
              <a:buFont typeface="Courier New" panose="02070309020205020404" pitchFamily="49" charset="0"/>
              <a:buChar char="o"/>
            </a:pPr>
            <a:r>
              <a:rPr lang="en-US" sz="2400" dirty="0" smtClean="0"/>
              <a:t>Encourage </a:t>
            </a:r>
            <a:r>
              <a:rPr lang="en-US" sz="2400" dirty="0"/>
              <a:t>a coordinating role of </a:t>
            </a:r>
            <a:r>
              <a:rPr lang="en-US" sz="2400" dirty="0" smtClean="0"/>
              <a:t>NSOs</a:t>
            </a:r>
          </a:p>
          <a:p>
            <a:pPr marL="1081088" indent="-457200">
              <a:spcBef>
                <a:spcPts val="600"/>
              </a:spcBef>
              <a:spcAft>
                <a:spcPts val="1200"/>
              </a:spcAft>
              <a:buSzPct val="70000"/>
              <a:buFont typeface="Courier New" panose="02070309020205020404" pitchFamily="49" charset="0"/>
              <a:buChar char="o"/>
            </a:pPr>
            <a:r>
              <a:rPr lang="en-US" sz="2400" dirty="0" smtClean="0"/>
              <a:t>Build on UN experience with MDG reports (500+ national MDG reports)</a:t>
            </a:r>
          </a:p>
          <a:p>
            <a:pPr marL="403225" indent="-403225">
              <a:spcBef>
                <a:spcPts val="600"/>
              </a:spcBef>
              <a:buSzPct val="80000"/>
              <a:buFont typeface="Wingdings" panose="05000000000000000000" pitchFamily="2" charset="2"/>
              <a:buChar char="v"/>
            </a:pPr>
            <a:r>
              <a:rPr lang="en-US" dirty="0"/>
              <a:t>Ideally will contribute strengthen national SDG review exercises, a core foundation of the SDG Follow Up and Review (FUR) process.</a:t>
            </a:r>
            <a:endParaRPr lang="en-US" dirty="0"/>
          </a:p>
        </p:txBody>
      </p:sp>
      <p:sp>
        <p:nvSpPr>
          <p:cNvPr id="4" name="TextBox 3"/>
          <p:cNvSpPr txBox="1"/>
          <p:nvPr/>
        </p:nvSpPr>
        <p:spPr>
          <a:xfrm>
            <a:off x="709864" y="797540"/>
            <a:ext cx="10515600" cy="615553"/>
          </a:xfrm>
          <a:prstGeom prst="rect">
            <a:avLst/>
          </a:prstGeom>
          <a:solidFill>
            <a:schemeClr val="accent5">
              <a:lumMod val="40000"/>
              <a:lumOff val="60000"/>
            </a:schemeClr>
          </a:solidFill>
        </p:spPr>
        <p:txBody>
          <a:bodyPr vert="horz" lIns="91440" tIns="45720" rIns="91440" bIns="45720" rtlCol="0" anchor="ctr">
            <a:normAutofit fontScale="85000" lnSpcReduction="10000"/>
          </a:bodyPr>
          <a:lstStyle>
            <a:lvl1pPr>
              <a:lnSpc>
                <a:spcPct val="90000"/>
              </a:lnSpc>
              <a:spcBef>
                <a:spcPct val="0"/>
              </a:spcBef>
              <a:buNone/>
              <a:defRPr sz="4400" b="1">
                <a:latin typeface="+mj-lt"/>
                <a:ea typeface="+mj-ea"/>
                <a:cs typeface="+mj-cs"/>
              </a:defRPr>
            </a:lvl1pPr>
          </a:lstStyle>
          <a:p>
            <a:r>
              <a:rPr lang="en-US" dirty="0"/>
              <a:t>UNDG Guidelines for country-led national SDG reports</a:t>
            </a:r>
          </a:p>
        </p:txBody>
      </p:sp>
      <p:pic>
        <p:nvPicPr>
          <p:cNvPr id="5" name="Picture 4" descr="DOCOlogo_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25" y="99469"/>
            <a:ext cx="5485022" cy="391160"/>
          </a:xfrm>
          <a:prstGeom prst="rect">
            <a:avLst/>
          </a:prstGeom>
          <a:noFill/>
          <a:ln>
            <a:noFill/>
          </a:ln>
        </p:spPr>
      </p:pic>
    </p:spTree>
    <p:extLst>
      <p:ext uri="{BB962C8B-B14F-4D97-AF65-F5344CB8AC3E}">
        <p14:creationId xmlns:p14="http://schemas.microsoft.com/office/powerpoint/2010/main" val="444834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6338"/>
            <a:ext cx="10515600" cy="808782"/>
          </a:xfrm>
          <a:solidFill>
            <a:schemeClr val="accent5">
              <a:lumMod val="40000"/>
              <a:lumOff val="60000"/>
            </a:schemeClr>
          </a:solidFill>
        </p:spPr>
        <p:txBody>
          <a:bodyPr vert="horz" lIns="91440" tIns="45720" rIns="91440" bIns="45720" rtlCol="0" anchor="ctr">
            <a:normAutofit/>
          </a:bodyPr>
          <a:lstStyle/>
          <a:p>
            <a:r>
              <a:rPr lang="en-US" b="1" dirty="0"/>
              <a:t>The new UNDAF Guidelines</a:t>
            </a:r>
          </a:p>
        </p:txBody>
      </p:sp>
      <p:sp>
        <p:nvSpPr>
          <p:cNvPr id="3" name="Content Placeholder 2"/>
          <p:cNvSpPr>
            <a:spLocks noGrp="1"/>
          </p:cNvSpPr>
          <p:nvPr>
            <p:ph idx="1"/>
          </p:nvPr>
        </p:nvSpPr>
        <p:spPr>
          <a:xfrm>
            <a:off x="838200" y="1603169"/>
            <a:ext cx="10811494" cy="4999512"/>
          </a:xfrm>
        </p:spPr>
        <p:txBody>
          <a:bodyPr>
            <a:normAutofit/>
          </a:bodyPr>
          <a:lstStyle/>
          <a:p>
            <a:pPr marL="403225" lvl="1" indent="-396875" algn="just">
              <a:spcAft>
                <a:spcPts val="1200"/>
              </a:spcAft>
              <a:buSzPct val="80000"/>
              <a:buFont typeface="Courier New" panose="02070309020205020404" pitchFamily="49" charset="0"/>
              <a:buChar char="o"/>
            </a:pPr>
            <a:r>
              <a:rPr lang="en-US" dirty="0" smtClean="0"/>
              <a:t>Focus on integrated approaches to programming in support of SDGs</a:t>
            </a:r>
          </a:p>
          <a:p>
            <a:pPr marL="403225" lvl="1" indent="-396875" algn="just">
              <a:spcAft>
                <a:spcPts val="1200"/>
              </a:spcAft>
              <a:buSzPct val="80000"/>
              <a:buFont typeface="Courier New" panose="02070309020205020404" pitchFamily="49" charset="0"/>
              <a:buChar char="o"/>
            </a:pPr>
            <a:r>
              <a:rPr lang="en-US" dirty="0" smtClean="0"/>
              <a:t>Mandatory CCA and link to 15 year SDG objectives through Vision 2030+ exercise</a:t>
            </a:r>
          </a:p>
          <a:p>
            <a:pPr marL="403225" lvl="1" indent="-396875" algn="just">
              <a:spcAft>
                <a:spcPts val="600"/>
              </a:spcAft>
              <a:buSzPct val="80000"/>
              <a:buFont typeface="Courier New" panose="02070309020205020404" pitchFamily="49" charset="0"/>
              <a:buChar char="o"/>
            </a:pPr>
            <a:r>
              <a:rPr lang="en-US" dirty="0" smtClean="0"/>
              <a:t>New set of programming principles:</a:t>
            </a:r>
          </a:p>
          <a:p>
            <a:pPr marL="914400" lvl="1" indent="-457200" algn="just">
              <a:spcAft>
                <a:spcPts val="600"/>
              </a:spcAft>
              <a:buSzPct val="80000"/>
              <a:buFont typeface="+mj-lt"/>
              <a:buAutoNum type="arabicPeriod"/>
            </a:pPr>
            <a:r>
              <a:rPr lang="en-US" sz="2200" dirty="0" smtClean="0"/>
              <a:t>Human rights, gender equality and women’s empowerment </a:t>
            </a:r>
          </a:p>
          <a:p>
            <a:pPr marL="914400" lvl="1" indent="-457200" algn="just">
              <a:spcAft>
                <a:spcPts val="600"/>
              </a:spcAft>
              <a:buSzPct val="80000"/>
              <a:buFont typeface="+mj-lt"/>
              <a:buAutoNum type="arabicPeriod"/>
            </a:pPr>
            <a:r>
              <a:rPr lang="en-GB" sz="2200" dirty="0" smtClean="0"/>
              <a:t>Sustainable development and resilience</a:t>
            </a:r>
          </a:p>
          <a:p>
            <a:pPr marL="914400" lvl="1" indent="-457200" algn="just">
              <a:spcAft>
                <a:spcPts val="600"/>
              </a:spcAft>
              <a:buSzPct val="80000"/>
              <a:buFont typeface="+mj-lt"/>
              <a:buAutoNum type="arabicPeriod"/>
            </a:pPr>
            <a:r>
              <a:rPr lang="en-GB" sz="2200" dirty="0" smtClean="0"/>
              <a:t>‘Leave no one behind’</a:t>
            </a:r>
          </a:p>
          <a:p>
            <a:pPr marL="914400" lvl="1" indent="-457200" algn="just">
              <a:spcAft>
                <a:spcPts val="1200"/>
              </a:spcAft>
              <a:buSzPct val="80000"/>
              <a:buFont typeface="+mj-lt"/>
              <a:buAutoNum type="arabicPeriod"/>
            </a:pPr>
            <a:r>
              <a:rPr lang="en-US" sz="2200" dirty="0" smtClean="0"/>
              <a:t>Accountability (underpinned by national capacities, robust data and RBM)</a:t>
            </a:r>
          </a:p>
          <a:p>
            <a:pPr marL="403225" lvl="1" indent="-396875" algn="just">
              <a:spcAft>
                <a:spcPts val="1200"/>
              </a:spcAft>
              <a:buSzPct val="80000"/>
              <a:buFont typeface="Courier New" panose="02070309020205020404" pitchFamily="49" charset="0"/>
              <a:buChar char="o"/>
            </a:pPr>
            <a:r>
              <a:rPr lang="en-US" sz="2200" dirty="0"/>
              <a:t>Underpinned by </a:t>
            </a:r>
            <a:r>
              <a:rPr lang="en-US" sz="2200" u="sng" dirty="0" smtClean="0"/>
              <a:t>risk </a:t>
            </a:r>
            <a:r>
              <a:rPr lang="en-US" sz="2200" u="sng" dirty="0"/>
              <a:t>management</a:t>
            </a:r>
            <a:r>
              <a:rPr lang="en-US" sz="2200" dirty="0"/>
              <a:t>, a focus on </a:t>
            </a:r>
            <a:r>
              <a:rPr lang="en-US" sz="2200" u="sng" dirty="0" smtClean="0"/>
              <a:t>data</a:t>
            </a:r>
            <a:r>
              <a:rPr lang="en-US" sz="2200" dirty="0" smtClean="0"/>
              <a:t>, </a:t>
            </a:r>
            <a:r>
              <a:rPr lang="en-US" sz="2200" u="sng" dirty="0" smtClean="0"/>
              <a:t>partnerships</a:t>
            </a:r>
            <a:r>
              <a:rPr lang="en-US" sz="2200" dirty="0" smtClean="0"/>
              <a:t>, </a:t>
            </a:r>
            <a:r>
              <a:rPr lang="en-US" sz="2200" u="sng" dirty="0" smtClean="0"/>
              <a:t>systems-thinking</a:t>
            </a:r>
            <a:r>
              <a:rPr lang="en-US" sz="2200" dirty="0" smtClean="0"/>
              <a:t> </a:t>
            </a:r>
            <a:r>
              <a:rPr lang="en-US" sz="2200" u="sng" dirty="0" smtClean="0"/>
              <a:t>policy coherence</a:t>
            </a:r>
            <a:r>
              <a:rPr lang="en-US" sz="2200" dirty="0" smtClean="0"/>
              <a:t> and </a:t>
            </a:r>
            <a:r>
              <a:rPr lang="en-US" sz="2200" u="sng" dirty="0" smtClean="0"/>
              <a:t>cross-charter integration </a:t>
            </a:r>
            <a:r>
              <a:rPr lang="en-US" sz="2200" dirty="0"/>
              <a:t>as enablers to </a:t>
            </a:r>
            <a:r>
              <a:rPr lang="en-US" sz="2200" dirty="0" smtClean="0"/>
              <a:t>Integrated </a:t>
            </a:r>
            <a:r>
              <a:rPr lang="en-US" sz="2200" dirty="0" smtClean="0"/>
              <a:t>programming</a:t>
            </a:r>
          </a:p>
          <a:p>
            <a:pPr marL="403225" lvl="1" indent="-396875" algn="just">
              <a:spcAft>
                <a:spcPts val="1200"/>
              </a:spcAft>
              <a:buSzPct val="80000"/>
              <a:buFont typeface="Courier New" panose="02070309020205020404" pitchFamily="49" charset="0"/>
              <a:buChar char="o"/>
            </a:pPr>
            <a:r>
              <a:rPr lang="en-US" sz="2200" dirty="0" smtClean="0"/>
              <a:t>Interim guidelines launched in May. Guidelines </a:t>
            </a:r>
            <a:r>
              <a:rPr lang="en-US" sz="2200" b="1" u="sng" dirty="0" smtClean="0"/>
              <a:t>currently under revision </a:t>
            </a:r>
            <a:r>
              <a:rPr lang="en-US" sz="2200" dirty="0" smtClean="0"/>
              <a:t>to </a:t>
            </a:r>
            <a:r>
              <a:rPr lang="en-US" sz="2200" b="1" u="sng" dirty="0" smtClean="0"/>
              <a:t>take stock of feedback</a:t>
            </a:r>
            <a:r>
              <a:rPr lang="en-US" sz="2200" dirty="0" smtClean="0"/>
              <a:t> from UNDAF rollout UNCTs and develop ‘</a:t>
            </a:r>
            <a:r>
              <a:rPr lang="en-US" sz="2200" b="1" u="sng" dirty="0" smtClean="0"/>
              <a:t>companion guidelines</a:t>
            </a:r>
            <a:r>
              <a:rPr lang="en-US" sz="2200" dirty="0" smtClean="0"/>
              <a:t>’</a:t>
            </a:r>
            <a:endParaRPr lang="en-US" sz="2200" dirty="0" smtClean="0"/>
          </a:p>
        </p:txBody>
      </p:sp>
      <p:sp>
        <p:nvSpPr>
          <p:cNvPr id="4" name="Slide Number Placeholder 3"/>
          <p:cNvSpPr>
            <a:spLocks noGrp="1"/>
          </p:cNvSpPr>
          <p:nvPr>
            <p:ph type="sldNum" sz="quarter" idx="12"/>
          </p:nvPr>
        </p:nvSpPr>
        <p:spPr/>
        <p:txBody>
          <a:bodyPr/>
          <a:lstStyle/>
          <a:p>
            <a:fld id="{886148BF-C5E2-473B-90C9-10BCA0003AAE}" type="slidenum">
              <a:rPr lang="en-US" smtClean="0"/>
              <a:t>22</a:t>
            </a:fld>
            <a:endParaRPr lang="en-US" dirty="0"/>
          </a:p>
        </p:txBody>
      </p:sp>
      <p:pic>
        <p:nvPicPr>
          <p:cNvPr id="5" name="Picture 4" descr="DOCOlogo_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25" y="99469"/>
            <a:ext cx="5485022" cy="391160"/>
          </a:xfrm>
          <a:prstGeom prst="rect">
            <a:avLst/>
          </a:prstGeom>
          <a:noFill/>
          <a:ln>
            <a:noFill/>
          </a:ln>
        </p:spPr>
      </p:pic>
    </p:spTree>
    <p:extLst>
      <p:ext uri="{BB962C8B-B14F-4D97-AF65-F5344CB8AC3E}">
        <p14:creationId xmlns:p14="http://schemas.microsoft.com/office/powerpoint/2010/main" val="1749038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178130" y="95002"/>
            <a:ext cx="11792197" cy="6762997"/>
          </a:xfrm>
          <a:prstGeom prst="rect">
            <a:avLst/>
          </a:prstGeom>
        </p:spPr>
      </p:pic>
    </p:spTree>
    <p:extLst>
      <p:ext uri="{BB962C8B-B14F-4D97-AF65-F5344CB8AC3E}">
        <p14:creationId xmlns:p14="http://schemas.microsoft.com/office/powerpoint/2010/main" val="1338590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140" y="1436914"/>
            <a:ext cx="10969832" cy="5248894"/>
          </a:xfrm>
        </p:spPr>
        <p:txBody>
          <a:bodyPr>
            <a:normAutofit/>
          </a:bodyPr>
          <a:lstStyle/>
          <a:p>
            <a:pPr marL="514350" indent="-514350">
              <a:spcAft>
                <a:spcPts val="600"/>
              </a:spcAft>
              <a:buFont typeface="+mj-lt"/>
              <a:buAutoNum type="arabicPeriod"/>
            </a:pPr>
            <a:r>
              <a:rPr lang="en-US" dirty="0"/>
              <a:t>‘SDGs are coming to life’ – </a:t>
            </a:r>
            <a:r>
              <a:rPr lang="en-US" sz="2800" dirty="0" smtClean="0">
                <a:hlinkClick r:id="rId3"/>
              </a:rPr>
              <a:t>Website</a:t>
            </a:r>
            <a:endParaRPr lang="en-US" dirty="0"/>
          </a:p>
          <a:p>
            <a:pPr marL="514350" indent="-514350">
              <a:spcAft>
                <a:spcPts val="600"/>
              </a:spcAft>
              <a:buFont typeface="+mj-lt"/>
              <a:buAutoNum type="arabicPeriod"/>
            </a:pPr>
            <a:r>
              <a:rPr lang="en-US" dirty="0"/>
              <a:t>‘SDGs are coming to life’ – </a:t>
            </a:r>
            <a:r>
              <a:rPr lang="en-US" sz="2800" dirty="0" smtClean="0">
                <a:hlinkClick r:id="rId4"/>
              </a:rPr>
              <a:t>Publication</a:t>
            </a:r>
            <a:endParaRPr lang="en-US" sz="2800" dirty="0" smtClean="0"/>
          </a:p>
          <a:p>
            <a:pPr marL="514350" indent="-514350">
              <a:spcAft>
                <a:spcPts val="600"/>
              </a:spcAft>
              <a:buFont typeface="+mj-lt"/>
              <a:buAutoNum type="arabicPeriod"/>
            </a:pPr>
            <a:r>
              <a:rPr lang="en-US" dirty="0" smtClean="0"/>
              <a:t>SG’s report on FUR process – </a:t>
            </a:r>
            <a:r>
              <a:rPr lang="en-US" dirty="0" smtClean="0">
                <a:hlinkClick r:id="rId5"/>
              </a:rPr>
              <a:t>here</a:t>
            </a:r>
            <a:r>
              <a:rPr lang="en-US" dirty="0" smtClean="0"/>
              <a:t> </a:t>
            </a:r>
            <a:endParaRPr lang="en-US" sz="2800" dirty="0" smtClean="0"/>
          </a:p>
          <a:p>
            <a:pPr marL="514350" indent="-514350">
              <a:spcAft>
                <a:spcPts val="600"/>
              </a:spcAft>
              <a:buFont typeface="+mj-lt"/>
              <a:buAutoNum type="arabicPeriod"/>
            </a:pPr>
            <a:r>
              <a:rPr lang="en-US" sz="2800" dirty="0" smtClean="0"/>
              <a:t>New </a:t>
            </a:r>
            <a:r>
              <a:rPr lang="en-US" sz="2800" dirty="0"/>
              <a:t>interim UNDAF Guidelines –</a:t>
            </a:r>
            <a:r>
              <a:rPr lang="en-US" sz="2800" dirty="0" smtClean="0"/>
              <a:t> </a:t>
            </a:r>
            <a:r>
              <a:rPr lang="en-US" sz="2800" dirty="0" smtClean="0">
                <a:hlinkClick r:id="rId6"/>
              </a:rPr>
              <a:t>Here</a:t>
            </a:r>
            <a:endParaRPr lang="en-US" sz="2800" dirty="0" smtClean="0"/>
          </a:p>
          <a:p>
            <a:pPr marL="514350" indent="-514350">
              <a:spcAft>
                <a:spcPts val="600"/>
              </a:spcAft>
              <a:buFont typeface="+mj-lt"/>
              <a:buAutoNum type="arabicPeriod"/>
            </a:pPr>
            <a:r>
              <a:rPr lang="en-US" sz="2800" dirty="0" smtClean="0"/>
              <a:t>MAPS Mainstreaming </a:t>
            </a:r>
            <a:r>
              <a:rPr lang="en-US" sz="2800" dirty="0"/>
              <a:t>reference </a:t>
            </a:r>
            <a:r>
              <a:rPr lang="en-US" sz="2800" dirty="0" smtClean="0"/>
              <a:t>guide – </a:t>
            </a:r>
            <a:r>
              <a:rPr lang="en-US" sz="2800" dirty="0" smtClean="0">
                <a:hlinkClick r:id="rId7"/>
              </a:rPr>
              <a:t>here</a:t>
            </a:r>
            <a:endParaRPr lang="en-US" sz="2800" dirty="0" smtClean="0"/>
          </a:p>
          <a:p>
            <a:pPr marL="514350" indent="-514350">
              <a:spcAft>
                <a:spcPts val="600"/>
              </a:spcAft>
              <a:buFont typeface="+mj-lt"/>
              <a:buAutoNum type="arabicPeriod"/>
            </a:pPr>
            <a:r>
              <a:rPr lang="en-US" dirty="0" smtClean="0"/>
              <a:t>2016 HLPF – </a:t>
            </a:r>
            <a:r>
              <a:rPr lang="en-US" dirty="0" smtClean="0">
                <a:hlinkClick r:id="rId8"/>
              </a:rPr>
              <a:t>here</a:t>
            </a:r>
            <a:endParaRPr lang="en-US" dirty="0" smtClean="0"/>
          </a:p>
          <a:p>
            <a:pPr marL="514350" indent="-514350">
              <a:spcAft>
                <a:spcPts val="600"/>
              </a:spcAft>
              <a:buFont typeface="+mj-lt"/>
              <a:buAutoNum type="arabicPeriod"/>
            </a:pPr>
            <a:r>
              <a:rPr lang="en-US" sz="2800" dirty="0" smtClean="0"/>
              <a:t>DESA’s institutional arrangements for SDGs – </a:t>
            </a:r>
            <a:r>
              <a:rPr lang="en-US" sz="2800" dirty="0" smtClean="0">
                <a:hlinkClick r:id="rId9"/>
              </a:rPr>
              <a:t>here</a:t>
            </a:r>
            <a:endParaRPr lang="en-US" sz="2800" dirty="0" smtClean="0"/>
          </a:p>
          <a:p>
            <a:pPr marL="514350" indent="-514350">
              <a:spcAft>
                <a:spcPts val="600"/>
              </a:spcAft>
              <a:buFont typeface="+mj-lt"/>
              <a:buAutoNum type="arabicPeriod"/>
            </a:pPr>
            <a:r>
              <a:rPr lang="en-US" dirty="0" smtClean="0">
                <a:hlinkClick r:id="rId10"/>
              </a:rPr>
              <a:t>www.deliver2030.org</a:t>
            </a:r>
            <a:r>
              <a:rPr lang="en-US" dirty="0" smtClean="0"/>
              <a:t> </a:t>
            </a:r>
          </a:p>
          <a:p>
            <a:pPr marL="514350" indent="-514350">
              <a:spcAft>
                <a:spcPts val="600"/>
              </a:spcAft>
              <a:buFont typeface="+mj-lt"/>
              <a:buAutoNum type="arabicPeriod"/>
            </a:pPr>
            <a:endParaRPr lang="en-US" sz="2800" dirty="0" smtClean="0"/>
          </a:p>
          <a:p>
            <a:pPr lvl="1">
              <a:spcAft>
                <a:spcPts val="600"/>
              </a:spcAft>
            </a:pPr>
            <a:endParaRPr lang="en-US" sz="2800" dirty="0" smtClean="0"/>
          </a:p>
          <a:p>
            <a:pPr marL="0" indent="0">
              <a:buNone/>
            </a:pPr>
            <a:endParaRPr lang="en-US" dirty="0"/>
          </a:p>
        </p:txBody>
      </p:sp>
      <p:sp>
        <p:nvSpPr>
          <p:cNvPr id="4" name="TextBox 3"/>
          <p:cNvSpPr txBox="1"/>
          <p:nvPr/>
        </p:nvSpPr>
        <p:spPr>
          <a:xfrm>
            <a:off x="558140" y="726289"/>
            <a:ext cx="10515600" cy="615553"/>
          </a:xfrm>
          <a:prstGeom prst="rect">
            <a:avLst/>
          </a:prstGeom>
        </p:spPr>
        <p:txBody>
          <a:bodyPr vert="horz" lIns="107287" tIns="53643" rIns="107287" bIns="53643" rtlCol="0" anchor="ctr" anchorCtr="0">
            <a:noAutofit/>
          </a:bodyPr>
          <a:lstStyle>
            <a:defPPr>
              <a:defRPr lang="en-US"/>
            </a:defPPr>
            <a:lvl1pPr defTabSz="1072866">
              <a:lnSpc>
                <a:spcPct val="100000"/>
              </a:lnSpc>
              <a:spcBef>
                <a:spcPct val="0"/>
              </a:spcBef>
              <a:buNone/>
              <a:defRPr sz="3400" b="1">
                <a:solidFill>
                  <a:srgbClr val="0B68BD"/>
                </a:solidFill>
                <a:latin typeface="Calibri bold" panose="020F0702030404030204" pitchFamily="34" charset="0"/>
                <a:ea typeface="+mj-ea"/>
                <a:cs typeface="+mj-cs"/>
              </a:defRPr>
            </a:lvl1pPr>
          </a:lstStyle>
          <a:p>
            <a:r>
              <a:rPr lang="en-US" dirty="0"/>
              <a:t>Additional </a:t>
            </a:r>
            <a:r>
              <a:rPr lang="en-US" dirty="0" smtClean="0"/>
              <a:t>resources:</a:t>
            </a:r>
            <a:endParaRPr lang="en-US" dirty="0"/>
          </a:p>
        </p:txBody>
      </p:sp>
      <p:pic>
        <p:nvPicPr>
          <p:cNvPr id="5" name="Picture 4" descr="DOCOlogo_2014"/>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3725" y="99469"/>
            <a:ext cx="5485022" cy="391160"/>
          </a:xfrm>
          <a:prstGeom prst="rect">
            <a:avLst/>
          </a:prstGeom>
          <a:noFill/>
          <a:ln>
            <a:noFill/>
          </a:ln>
        </p:spPr>
      </p:pic>
    </p:spTree>
    <p:extLst>
      <p:ext uri="{BB962C8B-B14F-4D97-AF65-F5344CB8AC3E}">
        <p14:creationId xmlns:p14="http://schemas.microsoft.com/office/powerpoint/2010/main" val="4005178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59" y="615496"/>
            <a:ext cx="10515600" cy="930275"/>
          </a:xfrm>
        </p:spPr>
        <p:txBody>
          <a:bodyPr vert="horz" lIns="107287" tIns="53643" rIns="107287" bIns="53643" rtlCol="0" anchor="ctr" anchorCtr="0">
            <a:noAutofit/>
          </a:bodyPr>
          <a:lstStyle/>
          <a:p>
            <a:pPr defTabSz="1072866">
              <a:lnSpc>
                <a:spcPct val="100000"/>
              </a:lnSpc>
            </a:pPr>
            <a:r>
              <a:rPr lang="en-US" sz="3800" b="1" dirty="0">
                <a:solidFill>
                  <a:srgbClr val="0B68BD"/>
                </a:solidFill>
              </a:rPr>
              <a:t>Institutional arrangements for SDG implementation</a:t>
            </a:r>
          </a:p>
        </p:txBody>
      </p:sp>
      <p:sp>
        <p:nvSpPr>
          <p:cNvPr id="3" name="Content Placeholder 2"/>
          <p:cNvSpPr>
            <a:spLocks noGrp="1"/>
          </p:cNvSpPr>
          <p:nvPr>
            <p:ph idx="1"/>
          </p:nvPr>
        </p:nvSpPr>
        <p:spPr>
          <a:xfrm>
            <a:off x="5301342" y="1627867"/>
            <a:ext cx="6389914" cy="4549095"/>
          </a:xfrm>
        </p:spPr>
        <p:txBody>
          <a:bodyPr>
            <a:normAutofit/>
          </a:bodyPr>
          <a:lstStyle/>
          <a:p>
            <a:pPr marL="403225" indent="-403225">
              <a:spcAft>
                <a:spcPts val="600"/>
              </a:spcAft>
              <a:buSzPct val="120000"/>
            </a:pPr>
            <a:r>
              <a:rPr lang="en-US" sz="2200" dirty="0" smtClean="0"/>
              <a:t>Some countries have created new entities for SDG implementation (e.g. Bangladesh, Ghana, Colombia, Philippines)</a:t>
            </a:r>
          </a:p>
          <a:p>
            <a:pPr marL="403225" indent="-403225">
              <a:spcAft>
                <a:spcPts val="600"/>
              </a:spcAft>
              <a:buSzPct val="120000"/>
            </a:pPr>
            <a:r>
              <a:rPr lang="en-US" sz="2200" dirty="0" smtClean="0"/>
              <a:t>Other countries are using existing institutional frameworks for SD (e.g. Estonia, Ethiopia, Germany)</a:t>
            </a:r>
          </a:p>
          <a:p>
            <a:pPr marL="403225" indent="-403225">
              <a:spcAft>
                <a:spcPts val="600"/>
              </a:spcAft>
              <a:buSzPct val="120000"/>
            </a:pPr>
            <a:r>
              <a:rPr lang="en-US" sz="2200" dirty="0" smtClean="0"/>
              <a:t>In some countries (e.g. Norway, Uganda) SDG implementation is led by key ministry (e.g. finance) </a:t>
            </a:r>
          </a:p>
          <a:p>
            <a:pPr marL="403225" indent="-403225">
              <a:spcAft>
                <a:spcPts val="600"/>
              </a:spcAft>
              <a:buSzPct val="120000"/>
            </a:pPr>
            <a:r>
              <a:rPr lang="en-US" sz="2200" dirty="0" smtClean="0"/>
              <a:t>Many countries have started engaging local authorities (e.g. Spain, Mexico, Germany, Colombia, Finland)</a:t>
            </a:r>
            <a:endParaRPr lang="en-US" sz="2200" dirty="0"/>
          </a:p>
        </p:txBody>
      </p:sp>
      <p:pic>
        <p:nvPicPr>
          <p:cNvPr id="4" name="Picture 3" descr="DOCOlogo_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25" y="99468"/>
            <a:ext cx="5485022" cy="433931"/>
          </a:xfrm>
          <a:prstGeom prst="rect">
            <a:avLst/>
          </a:prstGeom>
          <a:noFill/>
          <a:ln>
            <a:noFill/>
          </a:ln>
        </p:spPr>
      </p:pic>
      <p:pic>
        <p:nvPicPr>
          <p:cNvPr id="1026" name="Picture 2" descr="People with gears illu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111" y="1627867"/>
            <a:ext cx="4187232" cy="45490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5643" y="6259058"/>
            <a:ext cx="9203376" cy="369332"/>
          </a:xfrm>
          <a:prstGeom prst="rect">
            <a:avLst/>
          </a:prstGeom>
          <a:noFill/>
        </p:spPr>
        <p:txBody>
          <a:bodyPr wrap="square" rtlCol="0">
            <a:spAutoFit/>
          </a:bodyPr>
          <a:lstStyle/>
          <a:p>
            <a:r>
              <a:rPr lang="en-US" dirty="0"/>
              <a:t>See </a:t>
            </a:r>
            <a:r>
              <a:rPr lang="en-US" dirty="0" smtClean="0"/>
              <a:t>DESA </a:t>
            </a:r>
            <a:r>
              <a:rPr lang="en-US" dirty="0">
                <a:hlinkClick r:id="rId5"/>
              </a:rPr>
              <a:t>https://</a:t>
            </a:r>
            <a:r>
              <a:rPr lang="en-US" dirty="0" smtClean="0">
                <a:hlinkClick r:id="rId5"/>
              </a:rPr>
              <a:t>sustainabledevelopment.un.org/hlpf/2016</a:t>
            </a:r>
            <a:r>
              <a:rPr lang="en-US" dirty="0" smtClean="0"/>
              <a:t> for more details</a:t>
            </a:r>
            <a:endParaRPr lang="en-US" dirty="0"/>
          </a:p>
        </p:txBody>
      </p:sp>
    </p:spTree>
    <p:extLst>
      <p:ext uri="{BB962C8B-B14F-4D97-AF65-F5344CB8AC3E}">
        <p14:creationId xmlns:p14="http://schemas.microsoft.com/office/powerpoint/2010/main" val="1517580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5496"/>
            <a:ext cx="10515600" cy="930275"/>
          </a:xfrm>
        </p:spPr>
        <p:txBody>
          <a:bodyPr vert="horz" lIns="107287" tIns="53643" rIns="107287" bIns="53643" rtlCol="0" anchor="ctr" anchorCtr="0">
            <a:noAutofit/>
          </a:bodyPr>
          <a:lstStyle/>
          <a:p>
            <a:pPr algn="ctr" defTabSz="1072866">
              <a:lnSpc>
                <a:spcPct val="100000"/>
              </a:lnSpc>
            </a:pPr>
            <a:r>
              <a:rPr lang="en-US" sz="3800" b="1" dirty="0" smtClean="0">
                <a:solidFill>
                  <a:srgbClr val="0B68BD"/>
                </a:solidFill>
              </a:rPr>
              <a:t>… there </a:t>
            </a:r>
            <a:r>
              <a:rPr lang="en-US" sz="3800" b="1" dirty="0">
                <a:solidFill>
                  <a:srgbClr val="0B68BD"/>
                </a:solidFill>
              </a:rPr>
              <a:t>is also active engagement of parliaments</a:t>
            </a:r>
          </a:p>
        </p:txBody>
      </p:sp>
      <p:sp>
        <p:nvSpPr>
          <p:cNvPr id="3" name="Content Placeholder 2"/>
          <p:cNvSpPr>
            <a:spLocks noGrp="1"/>
          </p:cNvSpPr>
          <p:nvPr>
            <p:ph idx="1"/>
          </p:nvPr>
        </p:nvSpPr>
        <p:spPr>
          <a:xfrm>
            <a:off x="5127171" y="1627867"/>
            <a:ext cx="6593774" cy="4549095"/>
          </a:xfrm>
        </p:spPr>
        <p:txBody>
          <a:bodyPr>
            <a:noAutofit/>
          </a:bodyPr>
          <a:lstStyle/>
          <a:p>
            <a:pPr marL="403225" indent="-403225">
              <a:spcAft>
                <a:spcPts val="300"/>
              </a:spcAft>
              <a:buSzPct val="120000"/>
            </a:pPr>
            <a:r>
              <a:rPr lang="en-US" sz="2200" dirty="0" smtClean="0"/>
              <a:t>In </a:t>
            </a:r>
            <a:r>
              <a:rPr lang="en-US" sz="2200" b="1" dirty="0" smtClean="0"/>
              <a:t>Uganda</a:t>
            </a:r>
            <a:r>
              <a:rPr lang="en-US" sz="2200" dirty="0" smtClean="0"/>
              <a:t>, Parliament played a critical role in leading national Post-2015 consultations</a:t>
            </a:r>
          </a:p>
          <a:p>
            <a:pPr marL="403225" indent="-403225">
              <a:spcAft>
                <a:spcPts val="300"/>
              </a:spcAft>
              <a:buSzPct val="120000"/>
            </a:pPr>
            <a:r>
              <a:rPr lang="en-US" sz="2200" dirty="0" smtClean="0"/>
              <a:t>In </a:t>
            </a:r>
            <a:r>
              <a:rPr lang="en-US" sz="2200" b="1" dirty="0" smtClean="0"/>
              <a:t>Norway</a:t>
            </a:r>
            <a:r>
              <a:rPr lang="en-US" sz="2200" dirty="0" smtClean="0"/>
              <a:t>, Government will </a:t>
            </a:r>
            <a:r>
              <a:rPr lang="en-US" sz="2200" dirty="0"/>
              <a:t>follow up on </a:t>
            </a:r>
            <a:r>
              <a:rPr lang="en-US" sz="2200" dirty="0" smtClean="0"/>
              <a:t>SDGs through annual </a:t>
            </a:r>
            <a:r>
              <a:rPr lang="en-US" sz="2200" dirty="0"/>
              <a:t>budget process </a:t>
            </a:r>
            <a:r>
              <a:rPr lang="en-US" sz="2200" dirty="0" smtClean="0"/>
              <a:t>and will present relevant </a:t>
            </a:r>
            <a:r>
              <a:rPr lang="en-US" sz="2200" dirty="0"/>
              <a:t>documents </a:t>
            </a:r>
            <a:r>
              <a:rPr lang="en-US" sz="2200" dirty="0" smtClean="0"/>
              <a:t>for Parliamentary approval</a:t>
            </a:r>
          </a:p>
          <a:p>
            <a:pPr marL="403225" indent="-403225">
              <a:spcAft>
                <a:spcPts val="300"/>
              </a:spcAft>
              <a:buSzPct val="120000"/>
            </a:pPr>
            <a:r>
              <a:rPr lang="en-US" sz="2200" dirty="0"/>
              <a:t>The </a:t>
            </a:r>
            <a:r>
              <a:rPr lang="en-US" sz="2200" b="1" dirty="0"/>
              <a:t>Finnish</a:t>
            </a:r>
            <a:r>
              <a:rPr lang="en-US" sz="2200" dirty="0"/>
              <a:t> Parliament’s Development Policy Committee is tasked to follow up on SDG implementation </a:t>
            </a:r>
            <a:endParaRPr lang="en-US" sz="2200" dirty="0" smtClean="0"/>
          </a:p>
          <a:p>
            <a:pPr marL="403225" indent="-403225">
              <a:spcAft>
                <a:spcPts val="300"/>
              </a:spcAft>
              <a:buSzPct val="120000"/>
            </a:pPr>
            <a:r>
              <a:rPr lang="en-US" sz="2200" dirty="0" smtClean="0"/>
              <a:t>An </a:t>
            </a:r>
            <a:r>
              <a:rPr lang="en-US" sz="2200" dirty="0"/>
              <a:t>SDG Task Force has been established in the National Assembly of </a:t>
            </a:r>
            <a:r>
              <a:rPr lang="en-US" sz="2200" b="1" dirty="0"/>
              <a:t>Pakistan </a:t>
            </a:r>
            <a:endParaRPr lang="en-US" sz="2200" b="1" dirty="0" smtClean="0"/>
          </a:p>
          <a:p>
            <a:pPr marL="403225" indent="-403225">
              <a:spcAft>
                <a:spcPts val="300"/>
              </a:spcAft>
              <a:buSzPct val="120000"/>
            </a:pPr>
            <a:r>
              <a:rPr lang="en-US" sz="2200" dirty="0"/>
              <a:t>The Parliament of </a:t>
            </a:r>
            <a:r>
              <a:rPr lang="en-US" sz="2200" b="1" dirty="0"/>
              <a:t>Trinidad and Tobago </a:t>
            </a:r>
            <a:r>
              <a:rPr lang="en-US" sz="2200" dirty="0"/>
              <a:t>has established a new Joint Select Committee on </a:t>
            </a:r>
            <a:r>
              <a:rPr lang="en-US" sz="2200" dirty="0" smtClean="0"/>
              <a:t>Environment </a:t>
            </a:r>
            <a:r>
              <a:rPr lang="en-US" sz="2200" dirty="0"/>
              <a:t>and Sustainable Development. </a:t>
            </a:r>
          </a:p>
          <a:p>
            <a:pPr marL="0" indent="0">
              <a:spcAft>
                <a:spcPts val="600"/>
              </a:spcAft>
              <a:buSzPct val="120000"/>
              <a:buNone/>
            </a:pPr>
            <a:r>
              <a:rPr lang="en-US" sz="2200" dirty="0" smtClean="0"/>
              <a:t> </a:t>
            </a:r>
            <a:endParaRPr lang="en-US" sz="2200" dirty="0"/>
          </a:p>
        </p:txBody>
      </p:sp>
      <p:pic>
        <p:nvPicPr>
          <p:cNvPr id="4" name="Picture 3" descr="DOCOlogo_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25" y="99468"/>
            <a:ext cx="5485022" cy="433931"/>
          </a:xfrm>
          <a:prstGeom prst="rect">
            <a:avLst/>
          </a:prstGeom>
          <a:noFill/>
          <a:ln>
            <a:noFill/>
          </a:ln>
        </p:spPr>
      </p:pic>
      <p:pic>
        <p:nvPicPr>
          <p:cNvPr id="7" name="Picture 6"/>
          <p:cNvPicPr>
            <a:picLocks noChangeAspect="1"/>
          </p:cNvPicPr>
          <p:nvPr/>
        </p:nvPicPr>
        <p:blipFill>
          <a:blip r:embed="rId4"/>
          <a:stretch>
            <a:fillRect/>
          </a:stretch>
        </p:blipFill>
        <p:spPr>
          <a:xfrm>
            <a:off x="380999" y="1714953"/>
            <a:ext cx="4576114" cy="4567094"/>
          </a:xfrm>
          <a:prstGeom prst="rect">
            <a:avLst/>
          </a:prstGeom>
          <a:ln w="19050">
            <a:solidFill>
              <a:schemeClr val="accent1">
                <a:lumMod val="75000"/>
              </a:schemeClr>
            </a:solidFill>
          </a:ln>
        </p:spPr>
      </p:pic>
    </p:spTree>
    <p:extLst>
      <p:ext uri="{BB962C8B-B14F-4D97-AF65-F5344CB8AC3E}">
        <p14:creationId xmlns:p14="http://schemas.microsoft.com/office/powerpoint/2010/main" val="2345610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676651"/>
            <a:ext cx="10515600" cy="930275"/>
          </a:xfrm>
        </p:spPr>
        <p:txBody>
          <a:bodyPr vert="horz" lIns="107287" tIns="53643" rIns="107287" bIns="53643" rtlCol="0" anchor="ctr" anchorCtr="0">
            <a:noAutofit/>
          </a:bodyPr>
          <a:lstStyle/>
          <a:p>
            <a:pPr defTabSz="1072866">
              <a:lnSpc>
                <a:spcPct val="100000"/>
              </a:lnSpc>
            </a:pPr>
            <a:r>
              <a:rPr lang="en-US" sz="3800" b="1" dirty="0" smtClean="0">
                <a:solidFill>
                  <a:srgbClr val="0B68BD"/>
                </a:solidFill>
              </a:rPr>
              <a:t>Mechanisms for CSO and private sector engagement</a:t>
            </a:r>
            <a:endParaRPr lang="en-US" sz="3800" b="1" dirty="0">
              <a:solidFill>
                <a:srgbClr val="0B68BD"/>
              </a:solidFill>
            </a:endParaRPr>
          </a:p>
        </p:txBody>
      </p:sp>
      <p:sp>
        <p:nvSpPr>
          <p:cNvPr id="3" name="Content Placeholder 2"/>
          <p:cNvSpPr>
            <a:spLocks noGrp="1"/>
          </p:cNvSpPr>
          <p:nvPr>
            <p:ph idx="1"/>
          </p:nvPr>
        </p:nvSpPr>
        <p:spPr>
          <a:xfrm>
            <a:off x="467773" y="1817915"/>
            <a:ext cx="6564085" cy="4588098"/>
          </a:xfrm>
        </p:spPr>
        <p:txBody>
          <a:bodyPr>
            <a:noAutofit/>
          </a:bodyPr>
          <a:lstStyle/>
          <a:p>
            <a:r>
              <a:rPr lang="en-US" sz="2000" b="1" dirty="0" smtClean="0"/>
              <a:t>Egypt </a:t>
            </a:r>
            <a:r>
              <a:rPr lang="en-US" sz="2000" dirty="0"/>
              <a:t>is making multi-stakeholder involvement central to </a:t>
            </a:r>
            <a:r>
              <a:rPr lang="en-US" sz="2000" dirty="0" smtClean="0"/>
              <a:t>SDG M&amp;E based </a:t>
            </a:r>
            <a:r>
              <a:rPr lang="en-US" sz="2000" dirty="0"/>
              <a:t>on open data platforms incorporating stakeholder </a:t>
            </a:r>
            <a:r>
              <a:rPr lang="en-US" sz="2000" dirty="0" smtClean="0"/>
              <a:t>participation </a:t>
            </a:r>
            <a:r>
              <a:rPr lang="en-US" sz="2000" dirty="0"/>
              <a:t>to generate data on SDGs </a:t>
            </a:r>
            <a:r>
              <a:rPr lang="en-US" sz="2000" dirty="0" smtClean="0"/>
              <a:t>trends. </a:t>
            </a:r>
          </a:p>
          <a:p>
            <a:r>
              <a:rPr lang="en-US" sz="2000" dirty="0"/>
              <a:t> In </a:t>
            </a:r>
            <a:r>
              <a:rPr lang="en-US" sz="2000" b="1" dirty="0"/>
              <a:t>Estonia</a:t>
            </a:r>
            <a:r>
              <a:rPr lang="en-US" sz="2000" dirty="0"/>
              <a:t>, the Commission for </a:t>
            </a:r>
            <a:r>
              <a:rPr lang="en-US" sz="2000" dirty="0" smtClean="0"/>
              <a:t>SD </a:t>
            </a:r>
            <a:r>
              <a:rPr lang="en-US" sz="2000" dirty="0"/>
              <a:t>acts as a stakeholder forum and performs advisory functions in the implementation and monitoring of the SDGs. </a:t>
            </a:r>
          </a:p>
          <a:p>
            <a:r>
              <a:rPr lang="en-US" sz="2000" dirty="0" smtClean="0"/>
              <a:t>In </a:t>
            </a:r>
            <a:r>
              <a:rPr lang="en-US" sz="2000" b="1" dirty="0"/>
              <a:t>Germany</a:t>
            </a:r>
            <a:r>
              <a:rPr lang="en-US" sz="2000" dirty="0"/>
              <a:t>, the </a:t>
            </a:r>
            <a:r>
              <a:rPr lang="en-US" sz="2000" dirty="0" smtClean="0"/>
              <a:t>Council </a:t>
            </a:r>
            <a:r>
              <a:rPr lang="en-US" sz="2000" dirty="0"/>
              <a:t>for </a:t>
            </a:r>
            <a:r>
              <a:rPr lang="en-US" sz="2000" dirty="0" smtClean="0"/>
              <a:t>SD </a:t>
            </a:r>
            <a:r>
              <a:rPr lang="en-US" sz="2000" dirty="0"/>
              <a:t>advises the government on </a:t>
            </a:r>
            <a:r>
              <a:rPr lang="en-US" sz="2000" dirty="0" smtClean="0"/>
              <a:t>sustainability </a:t>
            </a:r>
            <a:r>
              <a:rPr lang="en-US" sz="2000" dirty="0"/>
              <a:t>policy. It comprises </a:t>
            </a:r>
            <a:r>
              <a:rPr lang="en-US" sz="2000" dirty="0" smtClean="0"/>
              <a:t>15individuals </a:t>
            </a:r>
            <a:r>
              <a:rPr lang="en-US" sz="2000" dirty="0"/>
              <a:t>from business, trade unions </a:t>
            </a:r>
            <a:r>
              <a:rPr lang="en-US" sz="2000" dirty="0" smtClean="0"/>
              <a:t>and </a:t>
            </a:r>
            <a:r>
              <a:rPr lang="en-US" sz="2000" dirty="0"/>
              <a:t>other stakeholders appointed </a:t>
            </a:r>
            <a:r>
              <a:rPr lang="en-US" sz="2000" dirty="0" smtClean="0"/>
              <a:t>by the </a:t>
            </a:r>
            <a:r>
              <a:rPr lang="en-US" sz="2000" dirty="0"/>
              <a:t>Chancellor</a:t>
            </a:r>
            <a:r>
              <a:rPr lang="en-US" sz="2000" dirty="0" smtClean="0"/>
              <a:t>.</a:t>
            </a:r>
          </a:p>
          <a:p>
            <a:r>
              <a:rPr lang="en-US" sz="2000" b="1" dirty="0"/>
              <a:t>Mexico</a:t>
            </a:r>
            <a:r>
              <a:rPr lang="en-US" sz="2000" dirty="0"/>
              <a:t> </a:t>
            </a:r>
            <a:r>
              <a:rPr lang="en-US" sz="2000" dirty="0" smtClean="0"/>
              <a:t>will create </a:t>
            </a:r>
            <a:r>
              <a:rPr lang="en-US" sz="2000" dirty="0"/>
              <a:t>a multi-stakeholder initiative </a:t>
            </a:r>
            <a:r>
              <a:rPr lang="en-US" sz="2000" dirty="0" smtClean="0"/>
              <a:t>to facilitate </a:t>
            </a:r>
            <a:r>
              <a:rPr lang="en-US" sz="2000" dirty="0"/>
              <a:t>access to data and enhance collaboration on </a:t>
            </a:r>
            <a:r>
              <a:rPr lang="en-US" sz="2000" dirty="0" smtClean="0"/>
              <a:t>the SDGs.</a:t>
            </a:r>
          </a:p>
          <a:p>
            <a:r>
              <a:rPr lang="en-US" sz="2000" dirty="0" smtClean="0"/>
              <a:t>The </a:t>
            </a:r>
            <a:r>
              <a:rPr lang="en-US" sz="2000" b="1" dirty="0"/>
              <a:t>Netherlands </a:t>
            </a:r>
            <a:r>
              <a:rPr lang="en-US" sz="2000" dirty="0"/>
              <a:t>has a </a:t>
            </a:r>
            <a:r>
              <a:rPr lang="en-US" sz="2000" dirty="0" smtClean="0"/>
              <a:t>established the “</a:t>
            </a:r>
            <a:r>
              <a:rPr lang="en-US" sz="2000" dirty="0"/>
              <a:t>Global Goals Charter NL</a:t>
            </a:r>
            <a:r>
              <a:rPr lang="en-US" sz="2000" dirty="0" smtClean="0"/>
              <a:t>” stakeholder coalition. </a:t>
            </a:r>
            <a:r>
              <a:rPr lang="en-US" sz="2000" dirty="0"/>
              <a:t>Participants </a:t>
            </a:r>
            <a:r>
              <a:rPr lang="en-US" sz="2000" dirty="0" smtClean="0"/>
              <a:t>have </a:t>
            </a:r>
            <a:r>
              <a:rPr lang="en-US" sz="2000" dirty="0"/>
              <a:t>signed the charter and are contributing to </a:t>
            </a:r>
            <a:r>
              <a:rPr lang="en-US" sz="2000" dirty="0" smtClean="0"/>
              <a:t>SDG implementation </a:t>
            </a:r>
            <a:endParaRPr lang="en-US" sz="2000" dirty="0"/>
          </a:p>
          <a:p>
            <a:endParaRPr lang="en-US" sz="2000" dirty="0"/>
          </a:p>
          <a:p>
            <a:endParaRPr lang="en-US" sz="2000" dirty="0"/>
          </a:p>
          <a:p>
            <a:endParaRPr lang="en-US" sz="2000" dirty="0"/>
          </a:p>
          <a:p>
            <a:pPr marL="0" indent="0">
              <a:spcAft>
                <a:spcPts val="600"/>
              </a:spcAft>
              <a:buSzPct val="120000"/>
              <a:buNone/>
            </a:pPr>
            <a:endParaRPr lang="en-US" sz="2000" dirty="0"/>
          </a:p>
        </p:txBody>
      </p:sp>
      <p:pic>
        <p:nvPicPr>
          <p:cNvPr id="4" name="Picture 3" descr="DOCOlogo_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25" y="99468"/>
            <a:ext cx="5485022" cy="433931"/>
          </a:xfrm>
          <a:prstGeom prst="rect">
            <a:avLst/>
          </a:prstGeom>
          <a:noFill/>
          <a:ln>
            <a:noFill/>
          </a:ln>
        </p:spPr>
      </p:pic>
      <p:pic>
        <p:nvPicPr>
          <p:cNvPr id="5" name="Picture 4"/>
          <p:cNvPicPr>
            <a:picLocks noChangeAspect="1"/>
          </p:cNvPicPr>
          <p:nvPr/>
        </p:nvPicPr>
        <p:blipFill>
          <a:blip r:embed="rId4"/>
          <a:stretch>
            <a:fillRect/>
          </a:stretch>
        </p:blipFill>
        <p:spPr>
          <a:xfrm>
            <a:off x="7031858" y="1922006"/>
            <a:ext cx="4539657" cy="4418919"/>
          </a:xfrm>
          <a:prstGeom prst="rect">
            <a:avLst/>
          </a:prstGeom>
        </p:spPr>
      </p:pic>
    </p:spTree>
    <p:extLst>
      <p:ext uri="{BB962C8B-B14F-4D97-AF65-F5344CB8AC3E}">
        <p14:creationId xmlns:p14="http://schemas.microsoft.com/office/powerpoint/2010/main" val="1491709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0519"/>
            <a:ext cx="11887200" cy="930275"/>
          </a:xfrm>
        </p:spPr>
        <p:txBody>
          <a:bodyPr vert="horz" lIns="107287" tIns="53643" rIns="107287" bIns="53643" rtlCol="0" anchor="ctr" anchorCtr="0">
            <a:noAutofit/>
          </a:bodyPr>
          <a:lstStyle/>
          <a:p>
            <a:pPr defTabSz="1072866">
              <a:lnSpc>
                <a:spcPct val="100000"/>
              </a:lnSpc>
            </a:pPr>
            <a:r>
              <a:rPr lang="en-US" sz="3400" b="1" dirty="0" smtClean="0">
                <a:solidFill>
                  <a:srgbClr val="0B68BD"/>
                </a:solidFill>
                <a:latin typeface="Calibri bold" panose="020F0702030404030204" pitchFamily="34" charset="0"/>
              </a:rPr>
              <a:t>Countries in complex situations are often leading the way</a:t>
            </a:r>
            <a:endParaRPr lang="en-US" sz="3400" b="1" dirty="0">
              <a:solidFill>
                <a:srgbClr val="0B68BD"/>
              </a:solidFill>
              <a:latin typeface="Calibri bold" panose="020F0702030404030204" pitchFamily="34" charset="0"/>
            </a:endParaRPr>
          </a:p>
        </p:txBody>
      </p:sp>
      <p:sp>
        <p:nvSpPr>
          <p:cNvPr id="3" name="Content Placeholder 2"/>
          <p:cNvSpPr>
            <a:spLocks noGrp="1"/>
          </p:cNvSpPr>
          <p:nvPr>
            <p:ph idx="1"/>
          </p:nvPr>
        </p:nvSpPr>
        <p:spPr>
          <a:xfrm>
            <a:off x="467774" y="1640794"/>
            <a:ext cx="6248713" cy="4588098"/>
          </a:xfrm>
        </p:spPr>
        <p:txBody>
          <a:bodyPr>
            <a:noAutofit/>
          </a:bodyPr>
          <a:lstStyle/>
          <a:p>
            <a:pPr>
              <a:buSzPct val="120000"/>
            </a:pPr>
            <a:r>
              <a:rPr lang="en-US" sz="2200" b="1" dirty="0" smtClean="0"/>
              <a:t>Sierra Leone </a:t>
            </a:r>
            <a:r>
              <a:rPr lang="en-US" sz="2200" dirty="0" smtClean="0"/>
              <a:t>has mainstreamed all of its SDGs into its national budget </a:t>
            </a:r>
            <a:r>
              <a:rPr lang="en-US" sz="2200" dirty="0"/>
              <a:t>and is planning to create an Inter-Ministerial Committee which will include as its members, the President, Finance Minister and other line ministers</a:t>
            </a:r>
            <a:endParaRPr lang="en-US" sz="2200" dirty="0" smtClean="0"/>
          </a:p>
          <a:p>
            <a:pPr>
              <a:buSzPct val="120000"/>
            </a:pPr>
            <a:r>
              <a:rPr lang="en-US" sz="2200" dirty="0" smtClean="0"/>
              <a:t> </a:t>
            </a:r>
            <a:r>
              <a:rPr lang="en-US" sz="2200" b="1" dirty="0" smtClean="0"/>
              <a:t>Somalia</a:t>
            </a:r>
            <a:r>
              <a:rPr lang="en-US" sz="2200" dirty="0" smtClean="0"/>
              <a:t> will align its NDP to the SDGs and establish a multi-stakeholder National Development Council.</a:t>
            </a:r>
          </a:p>
          <a:p>
            <a:pPr>
              <a:buSzPct val="120000"/>
            </a:pPr>
            <a:r>
              <a:rPr lang="en-US" sz="2200" dirty="0" smtClean="0"/>
              <a:t>The </a:t>
            </a:r>
            <a:r>
              <a:rPr lang="en-US" sz="2200" b="1" dirty="0" smtClean="0"/>
              <a:t>DRC</a:t>
            </a:r>
            <a:r>
              <a:rPr lang="en-US" sz="2200" dirty="0" smtClean="0"/>
              <a:t> will integrate the </a:t>
            </a:r>
            <a:r>
              <a:rPr lang="en-US" sz="2200" dirty="0"/>
              <a:t>SDGs into its </a:t>
            </a:r>
            <a:r>
              <a:rPr lang="en-US" sz="2200" dirty="0" smtClean="0"/>
              <a:t>2017-2021 NDP, will establish </a:t>
            </a:r>
            <a:r>
              <a:rPr lang="en-US" sz="2200" dirty="0"/>
              <a:t>a national SDG working group and is developing a roadmap </a:t>
            </a:r>
            <a:r>
              <a:rPr lang="en-US" sz="2200" dirty="0" smtClean="0"/>
              <a:t>for SDG implementation.</a:t>
            </a:r>
            <a:endParaRPr lang="en-US" sz="2200" dirty="0"/>
          </a:p>
          <a:p>
            <a:endParaRPr lang="en-US" sz="2200" dirty="0"/>
          </a:p>
          <a:p>
            <a:endParaRPr lang="en-US" sz="2200" dirty="0"/>
          </a:p>
          <a:p>
            <a:pPr marL="0" indent="0">
              <a:spcAft>
                <a:spcPts val="600"/>
              </a:spcAft>
              <a:buSzPct val="120000"/>
              <a:buNone/>
            </a:pPr>
            <a:endParaRPr lang="en-US" sz="2200" dirty="0"/>
          </a:p>
        </p:txBody>
      </p:sp>
      <p:pic>
        <p:nvPicPr>
          <p:cNvPr id="4" name="Picture 3" descr="DOCOlogo_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25" y="99468"/>
            <a:ext cx="5485022" cy="433931"/>
          </a:xfrm>
          <a:prstGeom prst="rect">
            <a:avLst/>
          </a:prstGeom>
          <a:noFill/>
          <a:ln>
            <a:noFill/>
          </a:ln>
        </p:spPr>
      </p:pic>
      <p:pic>
        <p:nvPicPr>
          <p:cNvPr id="5" name="Picture 4"/>
          <p:cNvPicPr>
            <a:picLocks noChangeAspect="1"/>
          </p:cNvPicPr>
          <p:nvPr/>
        </p:nvPicPr>
        <p:blipFill>
          <a:blip r:embed="rId4"/>
          <a:stretch>
            <a:fillRect/>
          </a:stretch>
        </p:blipFill>
        <p:spPr>
          <a:xfrm>
            <a:off x="6716487" y="1640795"/>
            <a:ext cx="4615542" cy="4346348"/>
          </a:xfrm>
          <a:prstGeom prst="rect">
            <a:avLst/>
          </a:prstGeom>
        </p:spPr>
      </p:pic>
    </p:spTree>
    <p:extLst>
      <p:ext uri="{BB962C8B-B14F-4D97-AF65-F5344CB8AC3E}">
        <p14:creationId xmlns:p14="http://schemas.microsoft.com/office/powerpoint/2010/main" val="469323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73" y="710519"/>
            <a:ext cx="10515600" cy="930275"/>
          </a:xfrm>
        </p:spPr>
        <p:txBody>
          <a:bodyPr vert="horz" lIns="107287" tIns="53643" rIns="107287" bIns="53643" rtlCol="0" anchor="ctr" anchorCtr="0">
            <a:noAutofit/>
          </a:bodyPr>
          <a:lstStyle/>
          <a:p>
            <a:pPr defTabSz="1072866">
              <a:lnSpc>
                <a:spcPct val="100000"/>
              </a:lnSpc>
            </a:pPr>
            <a:r>
              <a:rPr lang="en-US" sz="3800" b="1" dirty="0" smtClean="0">
                <a:solidFill>
                  <a:srgbClr val="0B68BD"/>
                </a:solidFill>
              </a:rPr>
              <a:t>Work is underway to establish SDG </a:t>
            </a:r>
            <a:r>
              <a:rPr lang="en-US" sz="3800" b="1" dirty="0">
                <a:solidFill>
                  <a:srgbClr val="0B68BD"/>
                </a:solidFill>
              </a:rPr>
              <a:t>M</a:t>
            </a:r>
            <a:r>
              <a:rPr lang="en-US" sz="3800" b="1" dirty="0" smtClean="0">
                <a:solidFill>
                  <a:srgbClr val="0B68BD"/>
                </a:solidFill>
              </a:rPr>
              <a:t>&amp;E frameworks</a:t>
            </a:r>
            <a:endParaRPr lang="en-US" sz="3800" b="1" dirty="0">
              <a:solidFill>
                <a:srgbClr val="0B68BD"/>
              </a:solidFill>
            </a:endParaRPr>
          </a:p>
        </p:txBody>
      </p:sp>
      <p:sp>
        <p:nvSpPr>
          <p:cNvPr id="3" name="Content Placeholder 2"/>
          <p:cNvSpPr>
            <a:spLocks noGrp="1"/>
          </p:cNvSpPr>
          <p:nvPr>
            <p:ph idx="1"/>
          </p:nvPr>
        </p:nvSpPr>
        <p:spPr>
          <a:xfrm>
            <a:off x="467773" y="1817915"/>
            <a:ext cx="7152227" cy="4588098"/>
          </a:xfrm>
        </p:spPr>
        <p:txBody>
          <a:bodyPr>
            <a:noAutofit/>
          </a:bodyPr>
          <a:lstStyle/>
          <a:p>
            <a:pPr>
              <a:buSzPct val="120000"/>
            </a:pPr>
            <a:r>
              <a:rPr lang="en-US" sz="2200" dirty="0" smtClean="0"/>
              <a:t>In </a:t>
            </a:r>
            <a:r>
              <a:rPr lang="en-US" sz="2200" b="1" dirty="0"/>
              <a:t>Bangladesh</a:t>
            </a:r>
            <a:r>
              <a:rPr lang="en-US" sz="2200" dirty="0"/>
              <a:t>, the monitoring and auditing of SDG indicators are distributed across the full range of ministries and agencies; </a:t>
            </a:r>
          </a:p>
          <a:p>
            <a:pPr>
              <a:buSzPct val="120000"/>
            </a:pPr>
            <a:r>
              <a:rPr lang="en-US" sz="2200" dirty="0" smtClean="0"/>
              <a:t>In </a:t>
            </a:r>
            <a:r>
              <a:rPr lang="en-US" sz="2200" dirty="0"/>
              <a:t>the </a:t>
            </a:r>
            <a:r>
              <a:rPr lang="en-US" sz="2200" b="1" dirty="0"/>
              <a:t>Czech </a:t>
            </a:r>
            <a:r>
              <a:rPr lang="en-US" sz="2200" b="1" dirty="0" smtClean="0"/>
              <a:t>Republic </a:t>
            </a:r>
            <a:r>
              <a:rPr lang="en-US" sz="2200" dirty="0" smtClean="0"/>
              <a:t>and</a:t>
            </a:r>
            <a:r>
              <a:rPr lang="en-US" sz="2200" b="1" dirty="0" smtClean="0"/>
              <a:t> Uganda</a:t>
            </a:r>
            <a:r>
              <a:rPr lang="en-US" sz="2200" dirty="0" smtClean="0"/>
              <a:t>, NSOs have established new SDG data coordination platforms in government</a:t>
            </a:r>
            <a:endParaRPr lang="en-US" sz="2200" dirty="0"/>
          </a:p>
          <a:p>
            <a:pPr>
              <a:buSzPct val="120000"/>
            </a:pPr>
            <a:r>
              <a:rPr lang="en-US" sz="2200" dirty="0" smtClean="0"/>
              <a:t>In </a:t>
            </a:r>
            <a:r>
              <a:rPr lang="en-US" sz="2200" b="1" dirty="0"/>
              <a:t>Madagascar</a:t>
            </a:r>
            <a:r>
              <a:rPr lang="en-US" sz="2200" dirty="0"/>
              <a:t>, the Ministry of </a:t>
            </a:r>
            <a:r>
              <a:rPr lang="en-US" sz="2200" dirty="0" smtClean="0"/>
              <a:t>Economy and </a:t>
            </a:r>
            <a:r>
              <a:rPr lang="en-US" sz="2200" dirty="0"/>
              <a:t>the </a:t>
            </a:r>
            <a:r>
              <a:rPr lang="en-US" sz="2200" dirty="0" smtClean="0"/>
              <a:t>NSO have </a:t>
            </a:r>
            <a:r>
              <a:rPr lang="en-US" sz="2200" dirty="0"/>
              <a:t>updated the National Strategy for the Development of Statistics, </a:t>
            </a:r>
            <a:r>
              <a:rPr lang="en-US" sz="2200" dirty="0" smtClean="0"/>
              <a:t>to provide an M&amp;E framework </a:t>
            </a:r>
            <a:r>
              <a:rPr lang="en-US" sz="2200" dirty="0"/>
              <a:t>for SDG targets; </a:t>
            </a:r>
          </a:p>
          <a:p>
            <a:pPr>
              <a:buSzPct val="120000"/>
            </a:pPr>
            <a:r>
              <a:rPr lang="en-US" sz="2200" b="1" dirty="0" smtClean="0"/>
              <a:t>Switzerland </a:t>
            </a:r>
            <a:r>
              <a:rPr lang="en-US" sz="2200" dirty="0" smtClean="0"/>
              <a:t>will use its </a:t>
            </a:r>
            <a:r>
              <a:rPr lang="en-US" sz="2200" dirty="0"/>
              <a:t>sustainable development monitoring system (MONET), which includes 75 regularly updated </a:t>
            </a:r>
            <a:r>
              <a:rPr lang="en-US" sz="2200" dirty="0" smtClean="0"/>
              <a:t>indicators, </a:t>
            </a:r>
            <a:r>
              <a:rPr lang="en-US" sz="2200" dirty="0"/>
              <a:t>to measure and report on </a:t>
            </a:r>
            <a:r>
              <a:rPr lang="en-US" sz="2200" dirty="0" smtClean="0"/>
              <a:t>the SDGs. </a:t>
            </a:r>
          </a:p>
          <a:p>
            <a:pPr>
              <a:buSzPct val="120000"/>
            </a:pPr>
            <a:r>
              <a:rPr lang="en-US" sz="2200" b="1" dirty="0" smtClean="0"/>
              <a:t>Turkmenistan</a:t>
            </a:r>
            <a:r>
              <a:rPr lang="en-US" sz="2200" dirty="0" smtClean="0"/>
              <a:t> is localizing SDG indicators and creating an M&amp;E system with a phased and inclusive approach</a:t>
            </a:r>
          </a:p>
          <a:p>
            <a:endParaRPr lang="en-US" sz="2200" dirty="0"/>
          </a:p>
          <a:p>
            <a:endParaRPr lang="en-US" sz="2200" dirty="0"/>
          </a:p>
          <a:p>
            <a:endParaRPr lang="en-US" sz="2200" dirty="0"/>
          </a:p>
          <a:p>
            <a:pPr marL="0" indent="0">
              <a:spcAft>
                <a:spcPts val="600"/>
              </a:spcAft>
              <a:buSzPct val="120000"/>
              <a:buNone/>
            </a:pPr>
            <a:endParaRPr lang="en-US" sz="2200" dirty="0"/>
          </a:p>
        </p:txBody>
      </p:sp>
      <p:pic>
        <p:nvPicPr>
          <p:cNvPr id="4" name="Picture 3" descr="DOCOlogo_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25" y="99468"/>
            <a:ext cx="5485022" cy="433931"/>
          </a:xfrm>
          <a:prstGeom prst="rect">
            <a:avLst/>
          </a:prstGeom>
          <a:noFill/>
          <a:ln>
            <a:noFill/>
          </a:ln>
        </p:spPr>
      </p:pic>
      <p:pic>
        <p:nvPicPr>
          <p:cNvPr id="6" name="Picture 2" descr="http://makesomething.dritz.com/wp-content/media/P_measuring1_01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817915"/>
            <a:ext cx="3873253" cy="4588098"/>
          </a:xfrm>
          <a:prstGeom prst="rect">
            <a:avLst/>
          </a:pr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630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65135" y="6258857"/>
            <a:ext cx="5368636" cy="523220"/>
          </a:xfrm>
          <a:prstGeom prst="rect">
            <a:avLst/>
          </a:prstGeom>
          <a:noFill/>
        </p:spPr>
        <p:txBody>
          <a:bodyPr wrap="square" rtlCol="0">
            <a:spAutoFit/>
          </a:bodyPr>
          <a:lstStyle/>
          <a:p>
            <a:r>
              <a:rPr lang="en-US" sz="1400" dirty="0" smtClean="0"/>
              <a:t>*There are six UNCTs in HICs which report in the IMS (Argentina, Bahrain, Kuwait, Saudi Arabia, Seychelles and United Arab Emirates)</a:t>
            </a:r>
            <a:endParaRPr lang="en-US" sz="1400" dirty="0"/>
          </a:p>
        </p:txBody>
      </p:sp>
      <p:sp>
        <p:nvSpPr>
          <p:cNvPr id="8" name="Title 1"/>
          <p:cNvSpPr txBox="1">
            <a:spLocks/>
          </p:cNvSpPr>
          <p:nvPr/>
        </p:nvSpPr>
        <p:spPr>
          <a:xfrm>
            <a:off x="133725" y="112249"/>
            <a:ext cx="11325923" cy="94210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smtClean="0">
                <a:solidFill>
                  <a:srgbClr val="7030A0"/>
                </a:solidFill>
                <a:latin typeface="Aharoni" panose="02010803020104030203" pitchFamily="2" charset="-79"/>
                <a:cs typeface="Aharoni" panose="02010803020104030203" pitchFamily="2" charset="-79"/>
              </a:rPr>
              <a:t>UNCTs providing support to national </a:t>
            </a:r>
          </a:p>
          <a:p>
            <a:pPr algn="r"/>
            <a:r>
              <a:rPr lang="en-US" sz="3600" b="1" dirty="0" smtClean="0">
                <a:solidFill>
                  <a:srgbClr val="7030A0"/>
                </a:solidFill>
                <a:latin typeface="Aharoni" panose="02010803020104030203" pitchFamily="2" charset="-79"/>
                <a:cs typeface="Aharoni" panose="02010803020104030203" pitchFamily="2" charset="-79"/>
              </a:rPr>
              <a:t>SDG response</a:t>
            </a:r>
            <a:endParaRPr lang="en-US" sz="3600" b="1" dirty="0">
              <a:solidFill>
                <a:srgbClr val="7030A0"/>
              </a:solidFill>
              <a:latin typeface="Aharoni" panose="02010803020104030203" pitchFamily="2" charset="-79"/>
              <a:cs typeface="Aharoni" panose="02010803020104030203" pitchFamily="2" charset="-79"/>
            </a:endParaRPr>
          </a:p>
        </p:txBody>
      </p:sp>
      <p:pic>
        <p:nvPicPr>
          <p:cNvPr id="9" name="Picture 8" descr="DOCOlogo_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26" y="164415"/>
            <a:ext cx="3548926" cy="461886"/>
          </a:xfrm>
          <a:prstGeom prst="rect">
            <a:avLst/>
          </a:prstGeom>
          <a:noFill/>
          <a:ln>
            <a:noFill/>
          </a:ln>
        </p:spPr>
      </p:pic>
      <p:sp>
        <p:nvSpPr>
          <p:cNvPr id="2" name="Rectangle 1"/>
          <p:cNvSpPr/>
          <p:nvPr/>
        </p:nvSpPr>
        <p:spPr>
          <a:xfrm>
            <a:off x="133725" y="1106524"/>
            <a:ext cx="11325923" cy="707886"/>
          </a:xfrm>
          <a:prstGeom prst="rect">
            <a:avLst/>
          </a:prstGeom>
        </p:spPr>
        <p:txBody>
          <a:bodyPr wrap="square">
            <a:spAutoFit/>
          </a:bodyPr>
          <a:lstStyle/>
          <a:p>
            <a:r>
              <a:rPr lang="en-US" sz="2000" b="1" dirty="0" smtClean="0"/>
              <a:t>100 of 131 UNCTs (76.3%) responded “Yes</a:t>
            </a:r>
            <a:r>
              <a:rPr lang="en-US" sz="2000" b="1" dirty="0"/>
              <a:t>” </a:t>
            </a:r>
            <a:r>
              <a:rPr lang="en-US" sz="2000" b="1" dirty="0" smtClean="0"/>
              <a:t>to question: </a:t>
            </a:r>
            <a:r>
              <a:rPr lang="en-US" sz="2000" b="1" dirty="0"/>
              <a:t>“Has your government requested support on their national response to Sustainable Development Goals?”</a:t>
            </a:r>
          </a:p>
        </p:txBody>
      </p:sp>
      <p:graphicFrame>
        <p:nvGraphicFramePr>
          <p:cNvPr id="10" name="Chart 9"/>
          <p:cNvGraphicFramePr>
            <a:graphicFrameLocks/>
          </p:cNvGraphicFramePr>
          <p:nvPr>
            <p:extLst/>
          </p:nvPr>
        </p:nvGraphicFramePr>
        <p:xfrm>
          <a:off x="374072" y="1983687"/>
          <a:ext cx="5386648" cy="45801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nvPr>
        </p:nvGraphicFramePr>
        <p:xfrm>
          <a:off x="6012874" y="1983687"/>
          <a:ext cx="5673158" cy="42751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85665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73922" y="490629"/>
            <a:ext cx="9818078" cy="94210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smtClean="0">
                <a:solidFill>
                  <a:srgbClr val="7030A0"/>
                </a:solidFill>
                <a:latin typeface="Aharoni" panose="02010803020104030203" pitchFamily="2" charset="-79"/>
                <a:cs typeface="Aharoni" panose="02010803020104030203" pitchFamily="2" charset="-79"/>
              </a:rPr>
              <a:t>Orientation, Mainstreaming, Measurement </a:t>
            </a:r>
            <a:r>
              <a:rPr lang="en-US" sz="3600" b="1" dirty="0">
                <a:solidFill>
                  <a:srgbClr val="7030A0"/>
                </a:solidFill>
                <a:latin typeface="Aharoni" panose="02010803020104030203" pitchFamily="2" charset="-79"/>
                <a:cs typeface="Aharoni" panose="02010803020104030203" pitchFamily="2" charset="-79"/>
              </a:rPr>
              <a:t>a</a:t>
            </a:r>
            <a:r>
              <a:rPr lang="en-US" sz="3600" b="1" dirty="0" smtClean="0">
                <a:solidFill>
                  <a:srgbClr val="7030A0"/>
                </a:solidFill>
                <a:latin typeface="Aharoni" panose="02010803020104030203" pitchFamily="2" charset="-79"/>
                <a:cs typeface="Aharoni" panose="02010803020104030203" pitchFamily="2" charset="-79"/>
              </a:rPr>
              <a:t>nd Reporting as support to the national SDG response</a:t>
            </a:r>
            <a:endParaRPr lang="en-US" sz="3600" b="1" dirty="0">
              <a:solidFill>
                <a:srgbClr val="7030A0"/>
              </a:solidFill>
              <a:latin typeface="Aharoni" panose="02010803020104030203" pitchFamily="2" charset="-79"/>
              <a:cs typeface="Aharoni" panose="02010803020104030203" pitchFamily="2" charset="-79"/>
            </a:endParaRPr>
          </a:p>
        </p:txBody>
      </p:sp>
      <p:pic>
        <p:nvPicPr>
          <p:cNvPr id="8" name="Picture 7" descr="DOCOlogo_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25" y="99469"/>
            <a:ext cx="5052695" cy="391160"/>
          </a:xfrm>
          <a:prstGeom prst="rect">
            <a:avLst/>
          </a:prstGeom>
          <a:noFill/>
          <a:ln>
            <a:noFill/>
          </a:ln>
        </p:spPr>
      </p:pic>
      <p:graphicFrame>
        <p:nvGraphicFramePr>
          <p:cNvPr id="6" name="Chart 5"/>
          <p:cNvGraphicFramePr>
            <a:graphicFrameLocks/>
          </p:cNvGraphicFramePr>
          <p:nvPr>
            <p:extLst/>
          </p:nvPr>
        </p:nvGraphicFramePr>
        <p:xfrm>
          <a:off x="989557" y="1823898"/>
          <a:ext cx="10045874" cy="476865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130634" y="3263735"/>
            <a:ext cx="617517" cy="369332"/>
          </a:xfrm>
          <a:prstGeom prst="rect">
            <a:avLst/>
          </a:prstGeom>
          <a:noFill/>
        </p:spPr>
        <p:txBody>
          <a:bodyPr wrap="square" rtlCol="0">
            <a:spAutoFit/>
          </a:bodyPr>
          <a:lstStyle/>
          <a:p>
            <a:r>
              <a:rPr lang="en-US" b="1" dirty="0" smtClean="0"/>
              <a:t>68</a:t>
            </a:r>
            <a:endParaRPr lang="en-US" b="1" dirty="0"/>
          </a:p>
        </p:txBody>
      </p:sp>
      <p:sp>
        <p:nvSpPr>
          <p:cNvPr id="9" name="TextBox 8"/>
          <p:cNvSpPr txBox="1"/>
          <p:nvPr/>
        </p:nvSpPr>
        <p:spPr>
          <a:xfrm>
            <a:off x="2185058" y="2486339"/>
            <a:ext cx="617517" cy="369332"/>
          </a:xfrm>
          <a:prstGeom prst="rect">
            <a:avLst/>
          </a:prstGeom>
          <a:noFill/>
        </p:spPr>
        <p:txBody>
          <a:bodyPr wrap="square" rtlCol="0">
            <a:spAutoFit/>
          </a:bodyPr>
          <a:lstStyle/>
          <a:p>
            <a:r>
              <a:rPr lang="en-US" b="1" dirty="0" smtClean="0"/>
              <a:t>100</a:t>
            </a:r>
            <a:endParaRPr lang="en-US" b="1" dirty="0"/>
          </a:p>
        </p:txBody>
      </p:sp>
      <p:sp>
        <p:nvSpPr>
          <p:cNvPr id="10" name="TextBox 9"/>
          <p:cNvSpPr txBox="1"/>
          <p:nvPr/>
        </p:nvSpPr>
        <p:spPr>
          <a:xfrm>
            <a:off x="6012494" y="3393581"/>
            <a:ext cx="617517" cy="369332"/>
          </a:xfrm>
          <a:prstGeom prst="rect">
            <a:avLst/>
          </a:prstGeom>
          <a:noFill/>
        </p:spPr>
        <p:txBody>
          <a:bodyPr wrap="square" rtlCol="0">
            <a:spAutoFit/>
          </a:bodyPr>
          <a:lstStyle/>
          <a:p>
            <a:r>
              <a:rPr lang="en-US" b="1" dirty="0" smtClean="0"/>
              <a:t>69</a:t>
            </a:r>
            <a:endParaRPr lang="en-US" b="1" dirty="0"/>
          </a:p>
        </p:txBody>
      </p:sp>
      <p:sp>
        <p:nvSpPr>
          <p:cNvPr id="11" name="TextBox 10"/>
          <p:cNvSpPr txBox="1"/>
          <p:nvPr/>
        </p:nvSpPr>
        <p:spPr>
          <a:xfrm>
            <a:off x="7851190" y="3826237"/>
            <a:ext cx="617517" cy="369332"/>
          </a:xfrm>
          <a:prstGeom prst="rect">
            <a:avLst/>
          </a:prstGeom>
          <a:noFill/>
        </p:spPr>
        <p:txBody>
          <a:bodyPr wrap="square" rtlCol="0">
            <a:spAutoFit/>
          </a:bodyPr>
          <a:lstStyle/>
          <a:p>
            <a:r>
              <a:rPr lang="en-US" b="1" dirty="0" smtClean="0"/>
              <a:t>50</a:t>
            </a:r>
            <a:endParaRPr lang="en-US" b="1" dirty="0"/>
          </a:p>
        </p:txBody>
      </p:sp>
      <p:sp>
        <p:nvSpPr>
          <p:cNvPr id="12" name="TextBox 11"/>
          <p:cNvSpPr txBox="1"/>
          <p:nvPr/>
        </p:nvSpPr>
        <p:spPr>
          <a:xfrm>
            <a:off x="9678010" y="4916788"/>
            <a:ext cx="617517" cy="369332"/>
          </a:xfrm>
          <a:prstGeom prst="rect">
            <a:avLst/>
          </a:prstGeom>
          <a:noFill/>
        </p:spPr>
        <p:txBody>
          <a:bodyPr wrap="square" rtlCol="0">
            <a:spAutoFit/>
          </a:bodyPr>
          <a:lstStyle/>
          <a:p>
            <a:r>
              <a:rPr lang="en-US" b="1" dirty="0" smtClean="0"/>
              <a:t>14</a:t>
            </a:r>
            <a:endParaRPr lang="en-US" b="1" dirty="0"/>
          </a:p>
        </p:txBody>
      </p:sp>
    </p:spTree>
    <p:extLst>
      <p:ext uri="{BB962C8B-B14F-4D97-AF65-F5344CB8AC3E}">
        <p14:creationId xmlns:p14="http://schemas.microsoft.com/office/powerpoint/2010/main" val="2900017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4606</TotalTime>
  <Words>2474</Words>
  <Application>Microsoft Office PowerPoint</Application>
  <PresentationFormat>Widescreen</PresentationFormat>
  <Paragraphs>238</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MS Mincho</vt:lpstr>
      <vt:lpstr>Aharoni</vt:lpstr>
      <vt:lpstr>Arial</vt:lpstr>
      <vt:lpstr>Calibri</vt:lpstr>
      <vt:lpstr>Calibri (body)</vt:lpstr>
      <vt:lpstr>Calibri bold</vt:lpstr>
      <vt:lpstr>Calibri Light</vt:lpstr>
      <vt:lpstr>Consolas</vt:lpstr>
      <vt:lpstr>Courier New</vt:lpstr>
      <vt:lpstr>Times New Roman</vt:lpstr>
      <vt:lpstr>Wingdings</vt:lpstr>
      <vt:lpstr>Office Theme</vt:lpstr>
      <vt:lpstr>The SDGs are coming to life - Early trends, country experiences and UN Response -</vt:lpstr>
      <vt:lpstr>The 2030 Agenda is underway ….</vt:lpstr>
      <vt:lpstr>Institutional arrangements for SDG implementation</vt:lpstr>
      <vt:lpstr>… there is also active engagement of parliaments</vt:lpstr>
      <vt:lpstr>Mechanisms for CSO and private sector engagement</vt:lpstr>
      <vt:lpstr>Countries in complex situations are often leading the way</vt:lpstr>
      <vt:lpstr>Work is underway to establish SDG M&amp;E frameworks</vt:lpstr>
      <vt:lpstr>PowerPoint Presentation</vt:lpstr>
      <vt:lpstr>PowerPoint Presentation</vt:lpstr>
      <vt:lpstr>PowerPoint Presentation</vt:lpstr>
      <vt:lpstr>PowerPoint Presentation</vt:lpstr>
      <vt:lpstr>PowerPoint Presentation</vt:lpstr>
      <vt:lpstr>Uganda</vt:lpstr>
      <vt:lpstr>Turkmenistan</vt:lpstr>
      <vt:lpstr>El Salvador</vt:lpstr>
      <vt:lpstr>LAO PDR</vt:lpstr>
      <vt:lpstr>PowerPoint Presentation</vt:lpstr>
      <vt:lpstr>PowerPoint Presentation</vt:lpstr>
      <vt:lpstr>PowerPoint Presentation</vt:lpstr>
      <vt:lpstr>PowerPoint Presentation</vt:lpstr>
      <vt:lpstr>PowerPoint Presentation</vt:lpstr>
      <vt:lpstr>The new UNDAF Guidelines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together in support of the SDGs</dc:title>
  <dc:creator>Alex Warren-Rodriguez</dc:creator>
  <cp:lastModifiedBy>Alex Warren-Rodriguez</cp:lastModifiedBy>
  <cp:revision>386</cp:revision>
  <cp:lastPrinted>2016-10-05T21:48:24Z</cp:lastPrinted>
  <dcterms:created xsi:type="dcterms:W3CDTF">2016-03-28T14:05:24Z</dcterms:created>
  <dcterms:modified xsi:type="dcterms:W3CDTF">2016-10-06T14:54:47Z</dcterms:modified>
</cp:coreProperties>
</file>